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3.svg" ContentType="image/svg+xml"/>
  <Override PartName="/ppt/media/image15.svg" ContentType="image/svg+xml"/>
  <Override PartName="/ppt/media/image17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9.svg" ContentType="image/svg+xml"/>
  <Override PartName="/ppt/media/image51.svg" ContentType="image/svg+xml"/>
  <Override PartName="/ppt/media/image55.svg" ContentType="image/svg+xml"/>
  <Override PartName="/ppt/media/image57.svg" ContentType="image/svg+xml"/>
  <Override PartName="/ppt/media/image6.svg" ContentType="image/svg+xml"/>
  <Override PartName="/ppt/media/image61.svg" ContentType="image/svg+xml"/>
  <Override PartName="/ppt/media/image63.svg" ContentType="image/svg+xml"/>
  <Override PartName="/ppt/media/image69.svg" ContentType="image/svg+xml"/>
  <Override PartName="/ppt/media/image71.svg" ContentType="image/svg+xml"/>
  <Override PartName="/ppt/media/image8.svg" ContentType="image/svg+xml"/>
  <Override PartName="/ppt/media/image86.svg" ContentType="image/svg+xml"/>
  <Override PartName="/ppt/media/image88.svg" ContentType="image/svg+xml"/>
  <Override PartName="/ppt/media/image91.svg" ContentType="image/svg+xml"/>
  <Override PartName="/ppt/media/image93.svg" ContentType="image/svg+xml"/>
  <Override PartName="/ppt/media/image9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0" r:id="rId6"/>
    <p:sldId id="276" r:id="rId7"/>
    <p:sldId id="259" r:id="rId8"/>
    <p:sldId id="261" r:id="rId9"/>
    <p:sldId id="278" r:id="rId10"/>
    <p:sldId id="277" r:id="rId11"/>
    <p:sldId id="269" r:id="rId12"/>
    <p:sldId id="267" r:id="rId13"/>
    <p:sldId id="279" r:id="rId14"/>
    <p:sldId id="282" r:id="rId15"/>
    <p:sldId id="287" r:id="rId16"/>
    <p:sldId id="283" r:id="rId17"/>
    <p:sldId id="288" r:id="rId18"/>
    <p:sldId id="263" r:id="rId19"/>
    <p:sldId id="275" r:id="rId20"/>
  </p:sldIdLst>
  <p:sldSz cx="18288000" cy="10287000"/>
  <p:notesSz cx="6858000" cy="9144000"/>
  <p:embeddedFontLst>
    <p:embeddedFont>
      <p:font typeface="Montserrat Ultra-Bold" panose="00000900000000000000"/>
      <p:bold r:id="rId24"/>
    </p:embeddedFont>
    <p:embeddedFont>
      <p:font typeface="微软雅黑" panose="020B0503020204020204" charset="-122"/>
      <p:regular r:id="rId25"/>
    </p:embeddedFont>
    <p:embeddedFont>
      <p:font typeface="Montserrat Heavy" panose="00000A00000000000000"/>
      <p:bold r:id="rId26"/>
    </p:embeddedFont>
    <p:embeddedFont>
      <p:font typeface="Montserrat" panose="00000500000000000000"/>
      <p:regular r:id="rId27"/>
      <p:bold r:id="rId28"/>
      <p:italic r:id="rId29"/>
      <p:boldItalic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29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356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103" d="100"/>
          <a:sy n="103" d="100"/>
        </p:scale>
        <p:origin x="534" y="126"/>
      </p:cViewPr>
      <p:guideLst>
        <p:guide orient="horz" pos="2001"/>
        <p:guide pos="29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79.xml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11.png"/><Relationship Id="rId5" Type="http://schemas.openxmlformats.org/officeDocument/2006/relationships/tags" Target="../tags/tag57.xml"/><Relationship Id="rId4" Type="http://schemas.openxmlformats.org/officeDocument/2006/relationships/image" Target="../media/image71.svg"/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3.png"/><Relationship Id="rId1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../media/image11.png"/><Relationship Id="rId7" Type="http://schemas.openxmlformats.org/officeDocument/2006/relationships/tags" Target="../tags/tag60.xml"/><Relationship Id="rId6" Type="http://schemas.openxmlformats.org/officeDocument/2006/relationships/image" Target="../media/image64.png"/><Relationship Id="rId5" Type="http://schemas.openxmlformats.org/officeDocument/2006/relationships/image" Target="../media/image74.png"/><Relationship Id="rId4" Type="http://schemas.openxmlformats.org/officeDocument/2006/relationships/image" Target="../media/image63.svg"/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6.png"/><Relationship Id="rId11" Type="http://schemas.openxmlformats.org/officeDocument/2006/relationships/image" Target="../media/image75.png"/><Relationship Id="rId10" Type="http://schemas.openxmlformats.org/officeDocument/2006/relationships/tags" Target="../tags/tag62.xml"/><Relationship Id="rId1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svg"/><Relationship Id="rId7" Type="http://schemas.openxmlformats.org/officeDocument/2006/relationships/image" Target="../media/image48.png"/><Relationship Id="rId6" Type="http://schemas.openxmlformats.org/officeDocument/2006/relationships/image" Target="../media/image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79.png"/><Relationship Id="rId14" Type="http://schemas.openxmlformats.org/officeDocument/2006/relationships/image" Target="../media/image78.png"/><Relationship Id="rId13" Type="http://schemas.openxmlformats.org/officeDocument/2006/relationships/image" Target="../media/image77.png"/><Relationship Id="rId12" Type="http://schemas.openxmlformats.org/officeDocument/2006/relationships/image" Target="../media/image11.png"/><Relationship Id="rId11" Type="http://schemas.openxmlformats.org/officeDocument/2006/relationships/tags" Target="../tags/tag63.xml"/><Relationship Id="rId10" Type="http://schemas.openxmlformats.org/officeDocument/2006/relationships/image" Target="../media/image51.sv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image" Target="../media/image11.png"/><Relationship Id="rId5" Type="http://schemas.openxmlformats.org/officeDocument/2006/relationships/tags" Target="../tags/tag64.xml"/><Relationship Id="rId4" Type="http://schemas.openxmlformats.org/officeDocument/2006/relationships/image" Target="../media/image71.svg"/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0.png"/><Relationship Id="rId1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image" Target="../media/image11.png"/><Relationship Id="rId5" Type="http://schemas.openxmlformats.org/officeDocument/2006/relationships/tags" Target="../tags/tag67.xml"/><Relationship Id="rId4" Type="http://schemas.openxmlformats.org/officeDocument/2006/relationships/image" Target="../media/image71.svg"/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svg"/><Relationship Id="rId8" Type="http://schemas.openxmlformats.org/officeDocument/2006/relationships/image" Target="../media/image39.png"/><Relationship Id="rId7" Type="http://schemas.openxmlformats.org/officeDocument/2006/relationships/image" Target="../media/image38.svg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1.png"/><Relationship Id="rId12" Type="http://schemas.openxmlformats.org/officeDocument/2006/relationships/tags" Target="../tags/tag71.xml"/><Relationship Id="rId11" Type="http://schemas.openxmlformats.org/officeDocument/2006/relationships/image" Target="../media/image42.svg"/><Relationship Id="rId10" Type="http://schemas.openxmlformats.org/officeDocument/2006/relationships/image" Target="../media/image41.png"/><Relationship Id="rId1" Type="http://schemas.openxmlformats.org/officeDocument/2006/relationships/tags" Target="../tags/tag7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image" Target="../media/image11.png"/><Relationship Id="rId5" Type="http://schemas.openxmlformats.org/officeDocument/2006/relationships/tags" Target="../tags/tag72.xml"/><Relationship Id="rId4" Type="http://schemas.openxmlformats.org/officeDocument/2006/relationships/image" Target="../media/image71.svg"/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svg"/><Relationship Id="rId8" Type="http://schemas.openxmlformats.org/officeDocument/2006/relationships/image" Target="../media/image90.png"/><Relationship Id="rId7" Type="http://schemas.openxmlformats.org/officeDocument/2006/relationships/image" Target="../media/image49.svg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image" Target="../media/image11.png"/><Relationship Id="rId14" Type="http://schemas.openxmlformats.org/officeDocument/2006/relationships/tags" Target="../tags/tag75.xml"/><Relationship Id="rId13" Type="http://schemas.openxmlformats.org/officeDocument/2006/relationships/image" Target="../media/image95.svg"/><Relationship Id="rId12" Type="http://schemas.openxmlformats.org/officeDocument/2006/relationships/image" Target="../media/image94.png"/><Relationship Id="rId11" Type="http://schemas.openxmlformats.org/officeDocument/2006/relationships/image" Target="../media/image93.svg"/><Relationship Id="rId10" Type="http://schemas.openxmlformats.org/officeDocument/2006/relationships/image" Target="../media/image92.png"/><Relationship Id="rId1" Type="http://schemas.openxmlformats.org/officeDocument/2006/relationships/image" Target="../media/image84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png"/><Relationship Id="rId7" Type="http://schemas.openxmlformats.org/officeDocument/2006/relationships/image" Target="../media/image96.jpeg"/><Relationship Id="rId6" Type="http://schemas.openxmlformats.org/officeDocument/2006/relationships/image" Target="../media/image11.png"/><Relationship Id="rId5" Type="http://schemas.openxmlformats.org/officeDocument/2006/relationships/tags" Target="../tags/tag78.xml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15.svg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11.png"/><Relationship Id="rId31" Type="http://schemas.openxmlformats.org/officeDocument/2006/relationships/tags" Target="../tags/tag26.xml"/><Relationship Id="rId30" Type="http://schemas.openxmlformats.org/officeDocument/2006/relationships/image" Target="../media/image17.svg"/><Relationship Id="rId3" Type="http://schemas.openxmlformats.org/officeDocument/2006/relationships/image" Target="../media/image14.png"/><Relationship Id="rId29" Type="http://schemas.openxmlformats.org/officeDocument/2006/relationships/image" Target="../media/image16.png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13.sv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svg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image" Target="../media/image17.svg"/><Relationship Id="rId2" Type="http://schemas.openxmlformats.org/officeDocument/2006/relationships/image" Target="../media/image18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1.png"/><Relationship Id="rId12" Type="http://schemas.openxmlformats.org/officeDocument/2006/relationships/tags" Target="../tags/tag28.xml"/><Relationship Id="rId11" Type="http://schemas.openxmlformats.org/officeDocument/2006/relationships/image" Target="../media/image26.svg"/><Relationship Id="rId10" Type="http://schemas.openxmlformats.org/officeDocument/2006/relationships/image" Target="../media/image25.png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30.svg"/><Relationship Id="rId3" Type="http://schemas.openxmlformats.org/officeDocument/2006/relationships/image" Target="../media/image29.png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32.png"/><Relationship Id="rId24" Type="http://schemas.openxmlformats.org/officeDocument/2006/relationships/image" Target="../media/image31.jpeg"/><Relationship Id="rId23" Type="http://schemas.openxmlformats.org/officeDocument/2006/relationships/image" Target="../media/image11.png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image" Target="../media/image28.svg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svg"/><Relationship Id="rId8" Type="http://schemas.openxmlformats.org/officeDocument/2006/relationships/image" Target="../media/image39.png"/><Relationship Id="rId7" Type="http://schemas.openxmlformats.org/officeDocument/2006/relationships/image" Target="../media/image38.svg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1.png"/><Relationship Id="rId12" Type="http://schemas.openxmlformats.org/officeDocument/2006/relationships/tags" Target="../tags/tag48.xml"/><Relationship Id="rId11" Type="http://schemas.openxmlformats.org/officeDocument/2006/relationships/image" Target="../media/image42.svg"/><Relationship Id="rId10" Type="http://schemas.openxmlformats.org/officeDocument/2006/relationships/image" Target="../media/image41.png"/><Relationship Id="rId1" Type="http://schemas.openxmlformats.org/officeDocument/2006/relationships/tags" Target="../tags/tag4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svg"/><Relationship Id="rId7" Type="http://schemas.openxmlformats.org/officeDocument/2006/relationships/image" Target="../media/image48.png"/><Relationship Id="rId6" Type="http://schemas.openxmlformats.org/officeDocument/2006/relationships/image" Target="../media/image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53.png"/><Relationship Id="rId13" Type="http://schemas.openxmlformats.org/officeDocument/2006/relationships/image" Target="../media/image52.png"/><Relationship Id="rId12" Type="http://schemas.openxmlformats.org/officeDocument/2006/relationships/image" Target="../media/image11.png"/><Relationship Id="rId11" Type="http://schemas.openxmlformats.org/officeDocument/2006/relationships/tags" Target="../tags/tag49.xml"/><Relationship Id="rId10" Type="http://schemas.openxmlformats.org/officeDocument/2006/relationships/image" Target="../media/image51.svg"/><Relationship Id="rId1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image" Target="../media/image11.png"/><Relationship Id="rId5" Type="http://schemas.openxmlformats.org/officeDocument/2006/relationships/tags" Target="../tags/tag50.xml"/><Relationship Id="rId4" Type="http://schemas.openxmlformats.org/officeDocument/2006/relationships/image" Target="../media/image57.svg"/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9.png"/><Relationship Id="rId1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image" Target="../media/image11.png"/><Relationship Id="rId7" Type="http://schemas.openxmlformats.org/officeDocument/2006/relationships/tags" Target="../tags/tag5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svg"/><Relationship Id="rId8" Type="http://schemas.openxmlformats.org/officeDocument/2006/relationships/image" Target="../media/image39.png"/><Relationship Id="rId7" Type="http://schemas.openxmlformats.org/officeDocument/2006/relationships/image" Target="../media/image38.svg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1.png"/><Relationship Id="rId12" Type="http://schemas.openxmlformats.org/officeDocument/2006/relationships/tags" Target="../tags/tag56.xml"/><Relationship Id="rId11" Type="http://schemas.openxmlformats.org/officeDocument/2006/relationships/image" Target="../media/image42.svg"/><Relationship Id="rId10" Type="http://schemas.openxmlformats.org/officeDocument/2006/relationships/image" Target="../media/image41.png"/><Relationship Id="rId1" Type="http://schemas.openxmlformats.org/officeDocument/2006/relationships/tags" Target="../tags/tag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080556" cy="5022166"/>
          </a:xfrm>
          <a:custGeom>
            <a:avLst/>
            <a:gdLst/>
            <a:ahLst/>
            <a:cxnLst/>
            <a:rect l="l" t="t" r="r" b="b"/>
            <a:pathLst>
              <a:path w="9080556" h="5022166">
                <a:moveTo>
                  <a:pt x="0" y="0"/>
                </a:moveTo>
                <a:lnTo>
                  <a:pt x="9080556" y="0"/>
                </a:lnTo>
                <a:lnTo>
                  <a:pt x="9080556" y="5022166"/>
                </a:lnTo>
                <a:lnTo>
                  <a:pt x="0" y="50221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893806"/>
            <a:ext cx="18288000" cy="5393195"/>
          </a:xfrm>
          <a:custGeom>
            <a:avLst/>
            <a:gdLst/>
            <a:ahLst/>
            <a:cxnLst/>
            <a:rect l="l" t="t" r="r" b="b"/>
            <a:pathLst>
              <a:path w="18288000" h="5393195">
                <a:moveTo>
                  <a:pt x="0" y="0"/>
                </a:moveTo>
                <a:lnTo>
                  <a:pt x="18288000" y="0"/>
                </a:lnTo>
                <a:lnTo>
                  <a:pt x="18288000" y="5393194"/>
                </a:lnTo>
                <a:lnTo>
                  <a:pt x="0" y="539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27002" y="3090522"/>
            <a:ext cx="1945042" cy="1945042"/>
            <a:chOff x="0" y="0"/>
            <a:chExt cx="2593390" cy="25933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3340" cy="2593340"/>
            </a:xfrm>
            <a:custGeom>
              <a:avLst/>
              <a:gdLst/>
              <a:ahLst/>
              <a:cxnLst/>
              <a:rect l="l" t="t" r="r" b="b"/>
              <a:pathLst>
                <a:path w="2593340" h="2593340">
                  <a:moveTo>
                    <a:pt x="0" y="1296670"/>
                  </a:moveTo>
                  <a:cubicBezTo>
                    <a:pt x="0" y="580517"/>
                    <a:pt x="580517" y="0"/>
                    <a:pt x="1296670" y="0"/>
                  </a:cubicBezTo>
                  <a:cubicBezTo>
                    <a:pt x="2012823" y="0"/>
                    <a:pt x="2593340" y="580517"/>
                    <a:pt x="2593340" y="1296670"/>
                  </a:cubicBezTo>
                  <a:cubicBezTo>
                    <a:pt x="2593340" y="2012823"/>
                    <a:pt x="2012823" y="2593340"/>
                    <a:pt x="1296670" y="2593340"/>
                  </a:cubicBezTo>
                  <a:cubicBezTo>
                    <a:pt x="580517" y="2593340"/>
                    <a:pt x="0" y="2012823"/>
                    <a:pt x="0" y="129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594971" y="7354464"/>
            <a:ext cx="460719" cy="460719"/>
            <a:chOff x="0" y="0"/>
            <a:chExt cx="614292" cy="6142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4299" cy="614299"/>
            </a:xfrm>
            <a:custGeom>
              <a:avLst/>
              <a:gdLst/>
              <a:ahLst/>
              <a:cxnLst/>
              <a:rect l="l" t="t" r="r" b="b"/>
              <a:pathLst>
                <a:path w="614299" h="614299">
                  <a:moveTo>
                    <a:pt x="0" y="307086"/>
                  </a:moveTo>
                  <a:cubicBezTo>
                    <a:pt x="0" y="137541"/>
                    <a:pt x="137541" y="0"/>
                    <a:pt x="307086" y="0"/>
                  </a:cubicBezTo>
                  <a:cubicBezTo>
                    <a:pt x="476631" y="0"/>
                    <a:pt x="614299" y="137541"/>
                    <a:pt x="614299" y="307086"/>
                  </a:cubicBezTo>
                  <a:cubicBezTo>
                    <a:pt x="614299" y="476631"/>
                    <a:pt x="476758" y="614299"/>
                    <a:pt x="307086" y="614299"/>
                  </a:cubicBezTo>
                  <a:cubicBezTo>
                    <a:pt x="137414" y="614299"/>
                    <a:pt x="0" y="476758"/>
                    <a:pt x="0" y="3070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133848" y="7206754"/>
            <a:ext cx="1907086" cy="1907086"/>
            <a:chOff x="0" y="0"/>
            <a:chExt cx="2542782" cy="25427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2794" cy="2542794"/>
            </a:xfrm>
            <a:custGeom>
              <a:avLst/>
              <a:gdLst/>
              <a:ahLst/>
              <a:cxnLst/>
              <a:rect l="l" t="t" r="r" b="b"/>
              <a:pathLst>
                <a:path w="2542794" h="2542794">
                  <a:moveTo>
                    <a:pt x="0" y="1271397"/>
                  </a:moveTo>
                  <a:cubicBezTo>
                    <a:pt x="0" y="569214"/>
                    <a:pt x="569214" y="0"/>
                    <a:pt x="1271397" y="0"/>
                  </a:cubicBezTo>
                  <a:cubicBezTo>
                    <a:pt x="1973580" y="0"/>
                    <a:pt x="2542794" y="569214"/>
                    <a:pt x="2542794" y="1271397"/>
                  </a:cubicBezTo>
                  <a:cubicBezTo>
                    <a:pt x="2542794" y="1973580"/>
                    <a:pt x="1973580" y="2542794"/>
                    <a:pt x="1271397" y="2542794"/>
                  </a:cubicBezTo>
                  <a:cubicBezTo>
                    <a:pt x="569214" y="2542794"/>
                    <a:pt x="0" y="1973580"/>
                    <a:pt x="0" y="1271397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4634945" y="5941110"/>
            <a:ext cx="3662582" cy="4355416"/>
          </a:xfrm>
          <a:custGeom>
            <a:avLst/>
            <a:gdLst/>
            <a:ahLst/>
            <a:cxnLst/>
            <a:rect l="l" t="t" r="r" b="b"/>
            <a:pathLst>
              <a:path w="3662582" h="4355416">
                <a:moveTo>
                  <a:pt x="0" y="0"/>
                </a:moveTo>
                <a:lnTo>
                  <a:pt x="3662582" y="0"/>
                </a:lnTo>
                <a:lnTo>
                  <a:pt x="3662582" y="4355416"/>
                </a:lnTo>
                <a:lnTo>
                  <a:pt x="0" y="4355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844595" y="5482213"/>
            <a:ext cx="228600" cy="228600"/>
            <a:chOff x="0" y="0"/>
            <a:chExt cx="304800" cy="304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cubicBezTo>
                    <a:pt x="0" y="68199"/>
                    <a:pt x="68199" y="0"/>
                    <a:pt x="152400" y="0"/>
                  </a:cubicBezTo>
                  <a:cubicBezTo>
                    <a:pt x="236601" y="0"/>
                    <a:pt x="304800" y="68199"/>
                    <a:pt x="304800" y="152400"/>
                  </a:cubicBezTo>
                  <a:cubicBezTo>
                    <a:pt x="304800" y="236601"/>
                    <a:pt x="236601" y="304800"/>
                    <a:pt x="152400" y="304800"/>
                  </a:cubicBezTo>
                  <a:cubicBezTo>
                    <a:pt x="68199" y="304800"/>
                    <a:pt x="0" y="236601"/>
                    <a:pt x="0" y="152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975932" y="2936160"/>
            <a:ext cx="392338" cy="392339"/>
            <a:chOff x="0" y="0"/>
            <a:chExt cx="523118" cy="5231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23240" cy="523240"/>
            </a:xfrm>
            <a:custGeom>
              <a:avLst/>
              <a:gdLst/>
              <a:ahLst/>
              <a:cxnLst/>
              <a:rect l="l" t="t" r="r" b="b"/>
              <a:pathLst>
                <a:path w="523240" h="523240">
                  <a:moveTo>
                    <a:pt x="0" y="261620"/>
                  </a:moveTo>
                  <a:cubicBezTo>
                    <a:pt x="0" y="117094"/>
                    <a:pt x="117094" y="0"/>
                    <a:pt x="261620" y="0"/>
                  </a:cubicBezTo>
                  <a:cubicBezTo>
                    <a:pt x="406146" y="0"/>
                    <a:pt x="523240" y="117094"/>
                    <a:pt x="523240" y="261620"/>
                  </a:cubicBezTo>
                  <a:cubicBezTo>
                    <a:pt x="523240" y="406146"/>
                    <a:pt x="406146" y="523240"/>
                    <a:pt x="261620" y="523240"/>
                  </a:cubicBezTo>
                  <a:cubicBezTo>
                    <a:pt x="117094" y="523240"/>
                    <a:pt x="0" y="406019"/>
                    <a:pt x="0" y="26162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204916" y="3281867"/>
            <a:ext cx="569742" cy="569742"/>
            <a:chOff x="0" y="0"/>
            <a:chExt cx="759656" cy="759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5324628" y="9524745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5"/>
                </a:lnTo>
                <a:lnTo>
                  <a:pt x="0" y="762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374591" y="2362950"/>
            <a:ext cx="2899596" cy="6341112"/>
          </a:xfrm>
          <a:custGeom>
            <a:avLst/>
            <a:gdLst/>
            <a:ahLst/>
            <a:cxnLst/>
            <a:rect l="l" t="t" r="r" b="b"/>
            <a:pathLst>
              <a:path w="2899596" h="6341112">
                <a:moveTo>
                  <a:pt x="0" y="0"/>
                </a:moveTo>
                <a:lnTo>
                  <a:pt x="2899595" y="0"/>
                </a:lnTo>
                <a:lnTo>
                  <a:pt x="2899595" y="6341112"/>
                </a:lnTo>
                <a:lnTo>
                  <a:pt x="0" y="6341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759" r="-22759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232986" y="2106742"/>
            <a:ext cx="3201856" cy="6998593"/>
          </a:xfrm>
          <a:custGeom>
            <a:avLst/>
            <a:gdLst/>
            <a:ahLst/>
            <a:cxnLst/>
            <a:rect l="l" t="t" r="r" b="b"/>
            <a:pathLst>
              <a:path w="3201856" h="6998593">
                <a:moveTo>
                  <a:pt x="0" y="0"/>
                </a:moveTo>
                <a:lnTo>
                  <a:pt x="3201856" y="0"/>
                </a:lnTo>
                <a:lnTo>
                  <a:pt x="3201856" y="6998593"/>
                </a:lnTo>
                <a:lnTo>
                  <a:pt x="0" y="6998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499691" y="889647"/>
            <a:ext cx="3367144" cy="267839"/>
            <a:chOff x="0" y="0"/>
            <a:chExt cx="4489526" cy="35711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26678"/>
              <a:ext cx="4489526" cy="33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8497B0"/>
                  </a:solidFill>
                  <a:latin typeface="Montserrat Ultra-Bold" panose="00000900000000000000"/>
                </a:rPr>
                <a:t>BUPT</a:t>
              </a:r>
              <a:endParaRPr lang="en-US" sz="1650">
                <a:solidFill>
                  <a:srgbClr val="8497B0"/>
                </a:solidFill>
                <a:latin typeface="Montserrat Ultra-Bold" panose="00000900000000000000"/>
              </a:endParaRP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1064004" y="21448"/>
              <a:ext cx="12700" cy="335430"/>
            </a:xfrm>
            <a:prstGeom prst="line">
              <a:avLst/>
            </a:prstGeom>
            <a:ln w="12700" cap="rnd">
              <a:solidFill>
                <a:srgbClr val="8497B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351862" y="0"/>
              <a:ext cx="3137664" cy="33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0"/>
                </a:lnSpc>
              </a:pPr>
              <a:r>
                <a:rPr lang="en-US" sz="1650" spc="320">
                  <a:solidFill>
                    <a:srgbClr val="8497B0"/>
                  </a:solidFill>
                  <a:ea typeface="思源黑体" panose="020B0500000000000000" charset="-122"/>
                </a:rPr>
                <a:t>厚德博学 敬业乐群</a:t>
              </a:r>
              <a:endParaRPr lang="en-US" sz="1650" spc="320">
                <a:solidFill>
                  <a:srgbClr val="8497B0"/>
                </a:solidFill>
                <a:ea typeface="思源黑体" panose="020B0500000000000000" charset="-122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5799523" y="258586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7" name="文本框 36"/>
          <p:cNvSpPr txBox="1"/>
          <p:nvPr/>
        </p:nvSpPr>
        <p:spPr>
          <a:xfrm>
            <a:off x="1295400" y="6099810"/>
            <a:ext cx="9262745" cy="1556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71500" indent="-571500">
              <a:lnSpc>
                <a:spcPct val="140000"/>
              </a:lnSpc>
              <a:buFont typeface="Wingdings" panose="05000000000000000000" charset="0"/>
              <a:buChar char="n"/>
            </a:pP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汇报人：杜乐乐</a:t>
            </a:r>
            <a:r>
              <a:rPr lang="en-US" altLang="zh-CN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代天宇</a:t>
            </a:r>
            <a:r>
              <a:rPr lang="en-US" altLang="zh-CN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魏生辉</a:t>
            </a:r>
            <a:r>
              <a:rPr lang="en-US" altLang="zh-CN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徐鹤松</a:t>
            </a:r>
            <a:endParaRPr lang="zh-CN" altLang="en-US" sz="36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71500" indent="-571500">
              <a:lnSpc>
                <a:spcPct val="140000"/>
              </a:lnSpc>
              <a:buFont typeface="Wingdings" panose="05000000000000000000" charset="0"/>
              <a:buChar char="n"/>
            </a:pP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时间：</a:t>
            </a:r>
            <a:r>
              <a:rPr lang="en-US" altLang="zh-CN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endParaRPr lang="zh-CN" altLang="en-US" sz="36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71500" indent="-571500">
              <a:lnSpc>
                <a:spcPct val="140000"/>
              </a:lnSpc>
              <a:buFont typeface="Wingdings" panose="05000000000000000000" charset="0"/>
              <a:buChar char="n"/>
            </a:pPr>
            <a:endParaRPr lang="zh-CN" altLang="en-US" sz="36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353820" y="5971540"/>
            <a:ext cx="1701800" cy="0"/>
          </a:xfrm>
          <a:prstGeom prst="line">
            <a:avLst/>
          </a:prstGeom>
          <a:ln>
            <a:solidFill>
              <a:srgbClr val="356A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TextBox 3"/>
          <p:cNvSpPr txBox="1"/>
          <p:nvPr>
            <p:custDataLst>
              <p:tags r:id="rId12"/>
            </p:custDataLst>
          </p:nvPr>
        </p:nvSpPr>
        <p:spPr>
          <a:xfrm>
            <a:off x="1353820" y="2552700"/>
            <a:ext cx="10498455" cy="458216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12960"/>
              </a:lnSpc>
            </a:pPr>
            <a:r>
              <a:rPr lang="zh-CN" altLang="en-US" sz="10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计算机组成原理课程设计展示</a:t>
            </a:r>
            <a:endParaRPr lang="zh-CN" altLang="en-US" sz="108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12960"/>
              </a:lnSpc>
            </a:pPr>
            <a:r>
              <a:rPr lang="en-US" altLang="zh-CN" sz="10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endParaRPr lang="en-US" altLang="zh-CN" sz="108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7477" y="8465680"/>
            <a:ext cx="8090523" cy="1821320"/>
          </a:xfrm>
          <a:custGeom>
            <a:avLst/>
            <a:gdLst/>
            <a:ahLst/>
            <a:cxnLst/>
            <a:rect l="l" t="t" r="r" b="b"/>
            <a:pathLst>
              <a:path w="8090523" h="1821320">
                <a:moveTo>
                  <a:pt x="0" y="0"/>
                </a:moveTo>
                <a:lnTo>
                  <a:pt x="8090523" y="0"/>
                </a:lnTo>
                <a:lnTo>
                  <a:pt x="8090523" y="1821320"/>
                </a:lnTo>
                <a:lnTo>
                  <a:pt x="0" y="1821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26930" y="2511776"/>
            <a:ext cx="733810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流水线实现概述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496235" y="3404832"/>
            <a:ext cx="520558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426933" y="3663743"/>
            <a:ext cx="7338102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24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两级流水线：在执行当前指令的同时，取下一条指令</a:t>
            </a:r>
            <a:endParaRPr lang="zh-CN" altLang="en-US" sz="24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endParaRPr lang="en-US" sz="24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AutoShape 9"/>
          <p:cNvSpPr/>
          <p:nvPr/>
        </p:nvSpPr>
        <p:spPr>
          <a:xfrm rot="5358583">
            <a:off x="8355382" y="3590925"/>
            <a:ext cx="2371897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548330" y="2511776"/>
            <a:ext cx="4044636" cy="10153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流水线设计思想：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3960"/>
              </a:lnSpc>
            </a:pP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10617634" y="3404832"/>
            <a:ext cx="587121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548328" y="3663743"/>
            <a:ext cx="6406587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取指阶段：当前周期取下一条指令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 (PCINC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控制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自增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执行阶段：当前周期执行当前指令</a:t>
            </a: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重叠执行：取指和执行同时进行，提高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效率</a:t>
            </a:r>
            <a:endParaRPr 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029142" y="2249838"/>
            <a:ext cx="803661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5"/>
              </a:lnSpc>
            </a:pPr>
            <a:r>
              <a:rPr lang="en-US" sz="42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42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548330" y="5731226"/>
            <a:ext cx="3218248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实现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0617635" y="6624282"/>
            <a:ext cx="587820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548328" y="6883193"/>
            <a:ext cx="6406587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  <a:endParaRPr 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29142" y="5469288"/>
            <a:ext cx="803661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5"/>
              </a:lnSpc>
            </a:pPr>
            <a:r>
              <a:rPr lang="en-US" sz="42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42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627866" y="8525571"/>
            <a:ext cx="2162175" cy="510618"/>
            <a:chOff x="0" y="0"/>
            <a:chExt cx="2882900" cy="68082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82900" cy="680847"/>
            </a:xfrm>
            <a:custGeom>
              <a:avLst/>
              <a:gdLst/>
              <a:ahLst/>
              <a:cxnLst/>
              <a:rect l="l" t="t" r="r" b="b"/>
              <a:pathLst>
                <a:path w="2882900" h="680847">
                  <a:moveTo>
                    <a:pt x="0" y="340360"/>
                  </a:moveTo>
                  <a:cubicBezTo>
                    <a:pt x="0" y="152400"/>
                    <a:pt x="152400" y="0"/>
                    <a:pt x="340360" y="0"/>
                  </a:cubicBezTo>
                  <a:lnTo>
                    <a:pt x="2542540" y="0"/>
                  </a:lnTo>
                  <a:cubicBezTo>
                    <a:pt x="2730500" y="0"/>
                    <a:pt x="2882900" y="152400"/>
                    <a:pt x="2882900" y="340360"/>
                  </a:cubicBezTo>
                  <a:cubicBezTo>
                    <a:pt x="2882900" y="528320"/>
                    <a:pt x="2730500" y="680720"/>
                    <a:pt x="2542540" y="680720"/>
                  </a:cubicBezTo>
                  <a:lnTo>
                    <a:pt x="340360" y="680720"/>
                  </a:lnTo>
                  <a:cubicBezTo>
                    <a:pt x="152400" y="680847"/>
                    <a:pt x="0" y="528447"/>
                    <a:pt x="0" y="34036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857626" y="8596436"/>
            <a:ext cx="1702656" cy="30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取指阶段</a:t>
            </a:r>
            <a:endParaRPr lang="zh-CN" altLang="en-US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3012420" y="8525510"/>
            <a:ext cx="1777365" cy="510540"/>
            <a:chOff x="0" y="0"/>
            <a:chExt cx="1947862" cy="6808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47799" cy="680847"/>
            </a:xfrm>
            <a:custGeom>
              <a:avLst/>
              <a:gdLst/>
              <a:ahLst/>
              <a:cxnLst/>
              <a:rect l="l" t="t" r="r" b="b"/>
              <a:pathLst>
                <a:path w="1947799" h="680847">
                  <a:moveTo>
                    <a:pt x="0" y="340360"/>
                  </a:moveTo>
                  <a:cubicBezTo>
                    <a:pt x="0" y="152400"/>
                    <a:pt x="152400" y="0"/>
                    <a:pt x="340360" y="0"/>
                  </a:cubicBezTo>
                  <a:lnTo>
                    <a:pt x="1607439" y="0"/>
                  </a:lnTo>
                  <a:cubicBezTo>
                    <a:pt x="1795399" y="0"/>
                    <a:pt x="1947799" y="152400"/>
                    <a:pt x="1947799" y="340360"/>
                  </a:cubicBezTo>
                  <a:cubicBezTo>
                    <a:pt x="1947799" y="528320"/>
                    <a:pt x="1795399" y="680720"/>
                    <a:pt x="1607439" y="680720"/>
                  </a:cubicBezTo>
                  <a:lnTo>
                    <a:pt x="340360" y="680720"/>
                  </a:lnTo>
                  <a:cubicBezTo>
                    <a:pt x="152400" y="680847"/>
                    <a:pt x="0" y="528447"/>
                    <a:pt x="0" y="340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182602" y="8628888"/>
            <a:ext cx="1437005" cy="304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zh-CN" altLang="en-US" sz="18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执行阶段</a:t>
            </a:r>
            <a:endParaRPr lang="zh-CN" altLang="en-US" sz="18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5106015" y="8525510"/>
            <a:ext cx="1683385" cy="510540"/>
            <a:chOff x="0" y="0"/>
            <a:chExt cx="1947862" cy="6808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47799" cy="680847"/>
            </a:xfrm>
            <a:custGeom>
              <a:avLst/>
              <a:gdLst/>
              <a:ahLst/>
              <a:cxnLst/>
              <a:rect l="l" t="t" r="r" b="b"/>
              <a:pathLst>
                <a:path w="1947799" h="680847">
                  <a:moveTo>
                    <a:pt x="0" y="340360"/>
                  </a:moveTo>
                  <a:cubicBezTo>
                    <a:pt x="0" y="152400"/>
                    <a:pt x="152400" y="0"/>
                    <a:pt x="340360" y="0"/>
                  </a:cubicBezTo>
                  <a:lnTo>
                    <a:pt x="1607439" y="0"/>
                  </a:lnTo>
                  <a:cubicBezTo>
                    <a:pt x="1795399" y="0"/>
                    <a:pt x="1947799" y="152400"/>
                    <a:pt x="1947799" y="340360"/>
                  </a:cubicBezTo>
                  <a:cubicBezTo>
                    <a:pt x="1947799" y="528320"/>
                    <a:pt x="1795399" y="680720"/>
                    <a:pt x="1607439" y="680720"/>
                  </a:cubicBezTo>
                  <a:lnTo>
                    <a:pt x="340360" y="680720"/>
                  </a:lnTo>
                  <a:cubicBezTo>
                    <a:pt x="152400" y="680847"/>
                    <a:pt x="0" y="528447"/>
                    <a:pt x="0" y="34036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5193645" y="8596630"/>
            <a:ext cx="1398905" cy="304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重叠执行</a:t>
            </a:r>
            <a:endParaRPr lang="zh-CN" altLang="en-US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16992805" y="113994"/>
            <a:ext cx="1176609" cy="584178"/>
          </a:xfrm>
          <a:custGeom>
            <a:avLst/>
            <a:gdLst/>
            <a:ahLst/>
            <a:cxnLst/>
            <a:rect l="l" t="t" r="r" b="b"/>
            <a:pathLst>
              <a:path w="1176609" h="584178">
                <a:moveTo>
                  <a:pt x="0" y="0"/>
                </a:moveTo>
                <a:lnTo>
                  <a:pt x="1176609" y="0"/>
                </a:lnTo>
                <a:lnTo>
                  <a:pt x="1176609" y="584178"/>
                </a:lnTo>
                <a:lnTo>
                  <a:pt x="0" y="584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0" name="Freeform 30"/>
          <p:cNvSpPr/>
          <p:nvPr>
            <p:custDataLst>
              <p:tags r:id="rId5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2" name="TextBox 24"/>
          <p:cNvSpPr txBox="1"/>
          <p:nvPr>
            <p:custDataLst>
              <p:tags r:id="rId7"/>
            </p:custDataLst>
          </p:nvPr>
        </p:nvSpPr>
        <p:spPr>
          <a:xfrm>
            <a:off x="5111410" y="1234630"/>
            <a:ext cx="9058664" cy="14770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两级流水线架构</a:t>
            </a:r>
            <a:endParaRPr lang="zh-CN" altLang="en-US" sz="48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25"/>
          <p:cNvSpPr txBox="1"/>
          <p:nvPr>
            <p:custDataLst>
              <p:tags r:id="rId8"/>
            </p:custDataLst>
          </p:nvPr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zh-CN" altLang="en-US" sz="1800">
                <a:solidFill>
                  <a:srgbClr val="8497B0"/>
                </a:solidFill>
                <a:latin typeface="Montserrat" panose="00000500000000000000"/>
              </a:rPr>
              <a:t>流水硬连线控制器设计</a:t>
            </a:r>
            <a:endParaRPr lang="zh-CN" alt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  <p:pic>
        <p:nvPicPr>
          <p:cNvPr id="35" name="图片 34" descr="post_object_image_21036619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4468" y="5705903"/>
            <a:ext cx="10813453" cy="27596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281930"/>
            <a:ext cx="5934075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482" y="8823494"/>
            <a:ext cx="1713174" cy="1064875"/>
          </a:xfrm>
          <a:custGeom>
            <a:avLst/>
            <a:gdLst/>
            <a:ahLst/>
            <a:cxnLst/>
            <a:rect l="l" t="t" r="r" b="b"/>
            <a:pathLst>
              <a:path w="1713174" h="1064875">
                <a:moveTo>
                  <a:pt x="0" y="0"/>
                </a:moveTo>
                <a:lnTo>
                  <a:pt x="1713174" y="0"/>
                </a:lnTo>
                <a:lnTo>
                  <a:pt x="1713174" y="1064875"/>
                </a:lnTo>
                <a:lnTo>
                  <a:pt x="0" y="10648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41406" y="-9525"/>
            <a:ext cx="2956119" cy="2509032"/>
          </a:xfrm>
          <a:custGeom>
            <a:avLst/>
            <a:gdLst/>
            <a:ahLst/>
            <a:cxnLst/>
            <a:rect l="l" t="t" r="r" b="b"/>
            <a:pathLst>
              <a:path w="2956119" h="2509032">
                <a:moveTo>
                  <a:pt x="0" y="0"/>
                </a:moveTo>
                <a:lnTo>
                  <a:pt x="2956119" y="0"/>
                </a:lnTo>
                <a:lnTo>
                  <a:pt x="2956119" y="2509032"/>
                </a:lnTo>
                <a:lnTo>
                  <a:pt x="0" y="2509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0634" y="2226470"/>
            <a:ext cx="7265193" cy="7236618"/>
            <a:chOff x="0" y="0"/>
            <a:chExt cx="9686924" cy="9648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86925" cy="9648825"/>
            </a:xfrm>
            <a:custGeom>
              <a:avLst/>
              <a:gdLst/>
              <a:ahLst/>
              <a:cxnLst/>
              <a:rect l="l" t="t" r="r" b="b"/>
              <a:pathLst>
                <a:path w="9686925" h="9648825">
                  <a:moveTo>
                    <a:pt x="0" y="718312"/>
                  </a:moveTo>
                  <a:cubicBezTo>
                    <a:pt x="0" y="321564"/>
                    <a:pt x="321564" y="0"/>
                    <a:pt x="718312" y="0"/>
                  </a:cubicBezTo>
                  <a:lnTo>
                    <a:pt x="8968613" y="0"/>
                  </a:lnTo>
                  <a:cubicBezTo>
                    <a:pt x="9365234" y="0"/>
                    <a:pt x="9686925" y="321564"/>
                    <a:pt x="9686925" y="718312"/>
                  </a:cubicBezTo>
                  <a:lnTo>
                    <a:pt x="9686925" y="8930513"/>
                  </a:lnTo>
                  <a:cubicBezTo>
                    <a:pt x="9686925" y="9327134"/>
                    <a:pt x="9365361" y="9648825"/>
                    <a:pt x="8968613" y="9648825"/>
                  </a:cubicBezTo>
                  <a:lnTo>
                    <a:pt x="718312" y="9648825"/>
                  </a:lnTo>
                  <a:cubicBezTo>
                    <a:pt x="321564" y="9648825"/>
                    <a:pt x="0" y="9327261"/>
                    <a:pt x="0" y="893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1275085" y="2618520"/>
            <a:ext cx="5265864" cy="19399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通过一个关键的组合逻辑信号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 CONFLICT 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来识别需要暂停流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水线的冒险情况。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304748" y="4268490"/>
            <a:ext cx="60075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9144002" y="6226628"/>
            <a:ext cx="3810000" cy="3236458"/>
            <a:chOff x="0" y="0"/>
            <a:chExt cx="5080000" cy="43152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0000" cy="4315333"/>
            </a:xfrm>
            <a:custGeom>
              <a:avLst/>
              <a:gdLst/>
              <a:ahLst/>
              <a:cxnLst/>
              <a:rect l="l" t="t" r="r" b="b"/>
              <a:pathLst>
                <a:path w="5080000" h="4315333">
                  <a:moveTo>
                    <a:pt x="0" y="347218"/>
                  </a:moveTo>
                  <a:cubicBezTo>
                    <a:pt x="0" y="155448"/>
                    <a:pt x="155448" y="0"/>
                    <a:pt x="347218" y="0"/>
                  </a:cubicBezTo>
                  <a:lnTo>
                    <a:pt x="4732782" y="0"/>
                  </a:lnTo>
                  <a:cubicBezTo>
                    <a:pt x="4924552" y="0"/>
                    <a:pt x="5080000" y="155448"/>
                    <a:pt x="5080000" y="347218"/>
                  </a:cubicBezTo>
                  <a:lnTo>
                    <a:pt x="5080000" y="3968115"/>
                  </a:lnTo>
                  <a:cubicBezTo>
                    <a:pt x="5080000" y="4159885"/>
                    <a:pt x="4924552" y="4315333"/>
                    <a:pt x="4732782" y="4315333"/>
                  </a:cubicBezTo>
                  <a:lnTo>
                    <a:pt x="347218" y="4315333"/>
                  </a:lnTo>
                  <a:cubicBezTo>
                    <a:pt x="155448" y="4315333"/>
                    <a:pt x="0" y="4159885"/>
                    <a:pt x="0" y="39681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248850" y="6226628"/>
            <a:ext cx="3810000" cy="3236458"/>
            <a:chOff x="0" y="0"/>
            <a:chExt cx="5080000" cy="43152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80000" cy="4315333"/>
            </a:xfrm>
            <a:custGeom>
              <a:avLst/>
              <a:gdLst/>
              <a:ahLst/>
              <a:cxnLst/>
              <a:rect l="l" t="t" r="r" b="b"/>
              <a:pathLst>
                <a:path w="5080000" h="4315333">
                  <a:moveTo>
                    <a:pt x="0" y="347218"/>
                  </a:moveTo>
                  <a:cubicBezTo>
                    <a:pt x="0" y="155448"/>
                    <a:pt x="155448" y="0"/>
                    <a:pt x="347218" y="0"/>
                  </a:cubicBezTo>
                  <a:lnTo>
                    <a:pt x="4732782" y="0"/>
                  </a:lnTo>
                  <a:cubicBezTo>
                    <a:pt x="4924552" y="0"/>
                    <a:pt x="5080000" y="155448"/>
                    <a:pt x="5080000" y="347218"/>
                  </a:cubicBezTo>
                  <a:lnTo>
                    <a:pt x="5080000" y="3968115"/>
                  </a:lnTo>
                  <a:cubicBezTo>
                    <a:pt x="5080000" y="4159885"/>
                    <a:pt x="4924552" y="4315333"/>
                    <a:pt x="4732782" y="4315333"/>
                  </a:cubicBezTo>
                  <a:lnTo>
                    <a:pt x="347218" y="4315333"/>
                  </a:lnTo>
                  <a:cubicBezTo>
                    <a:pt x="155448" y="4315333"/>
                    <a:pt x="0" y="4159885"/>
                    <a:pt x="0" y="39681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995" y="6209282"/>
            <a:ext cx="2515711" cy="251571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89316" y="7217552"/>
            <a:ext cx="132906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40%</a:t>
            </a:r>
            <a:endParaRPr lang="en-US" sz="30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052490" y="8495366"/>
            <a:ext cx="2202720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  <a:endParaRPr lang="en-US" sz="30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146" y="6209282"/>
            <a:ext cx="2515711" cy="251571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384467" y="7217551"/>
            <a:ext cx="132906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40%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947642" y="8495366"/>
            <a:ext cx="2202720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0" name="Freeform 30"/>
          <p:cNvSpPr/>
          <p:nvPr>
            <p:custDataLst>
              <p:tags r:id="rId7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9" name="TextBox 24"/>
          <p:cNvSpPr txBox="1"/>
          <p:nvPr>
            <p:custDataLst>
              <p:tags r:id="rId9"/>
            </p:custDataLst>
          </p:nvPr>
        </p:nvSpPr>
        <p:spPr>
          <a:xfrm>
            <a:off x="5128230" y="1023313"/>
            <a:ext cx="8953811" cy="14770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难点</a:t>
            </a:r>
            <a:r>
              <a:rPr lang="en-US" altLang="zh-CN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竞争冒险的识别</a:t>
            </a:r>
            <a:endParaRPr lang="zh-CN" altLang="en-US" sz="48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25"/>
          <p:cNvSpPr txBox="1"/>
          <p:nvPr>
            <p:custDataLst>
              <p:tags r:id="rId10"/>
            </p:custDataLst>
          </p:nvPr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endParaRPr 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  <p:sp>
        <p:nvSpPr>
          <p:cNvPr id="5" name="TextBox 25"/>
          <p:cNvSpPr txBox="1"/>
          <p:nvPr/>
        </p:nvSpPr>
        <p:spPr>
          <a:xfrm>
            <a:off x="7345203" y="627473"/>
            <a:ext cx="3597515" cy="5537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2160"/>
              </a:lnSpc>
            </a:pPr>
            <a:r>
              <a:rPr lang="zh-CN" altLang="en-US">
                <a:solidFill>
                  <a:srgbClr val="8497B0"/>
                </a:solidFill>
                <a:latin typeface="Montserrat" panose="00000500000000000000"/>
              </a:rPr>
              <a:t>流水硬连线控制器设计</a:t>
            </a:r>
            <a:endParaRPr 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  <p:pic>
        <p:nvPicPr>
          <p:cNvPr id="24" name="图片 23" descr="post_object_image_14137892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88834" y="1717588"/>
            <a:ext cx="11986730" cy="4200707"/>
          </a:xfrm>
          <a:prstGeom prst="rect">
            <a:avLst/>
          </a:prstGeom>
        </p:spPr>
      </p:pic>
      <p:pic>
        <p:nvPicPr>
          <p:cNvPr id="27" name="图片 26" descr="post_object_image_13958567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0023" y="5516766"/>
            <a:ext cx="14308891" cy="46563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5064879"/>
            <a:ext cx="7420527" cy="5222122"/>
          </a:xfrm>
          <a:custGeom>
            <a:avLst/>
            <a:gdLst/>
            <a:ahLst/>
            <a:cxnLst/>
            <a:rect l="l" t="t" r="r" b="b"/>
            <a:pathLst>
              <a:path w="7420527" h="5222122">
                <a:moveTo>
                  <a:pt x="0" y="0"/>
                </a:moveTo>
                <a:lnTo>
                  <a:pt x="7420527" y="0"/>
                </a:lnTo>
                <a:lnTo>
                  <a:pt x="7420527" y="5222123"/>
                </a:lnTo>
                <a:lnTo>
                  <a:pt x="0" y="522212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4837571" y="1"/>
            <a:ext cx="3450431" cy="2967038"/>
          </a:xfrm>
          <a:custGeom>
            <a:avLst/>
            <a:gdLst/>
            <a:ahLst/>
            <a:cxnLst/>
            <a:rect l="l" t="t" r="r" b="b"/>
            <a:pathLst>
              <a:path w="3450431" h="2967038">
                <a:moveTo>
                  <a:pt x="0" y="0"/>
                </a:moveTo>
                <a:lnTo>
                  <a:pt x="3450431" y="0"/>
                </a:lnTo>
                <a:lnTo>
                  <a:pt x="3450431" y="2967038"/>
                </a:lnTo>
                <a:lnTo>
                  <a:pt x="0" y="296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15524" y="5696487"/>
            <a:ext cx="3336836" cy="3485613"/>
            <a:chOff x="0" y="0"/>
            <a:chExt cx="4449114" cy="46474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9191" cy="4647565"/>
            </a:xfrm>
            <a:custGeom>
              <a:avLst/>
              <a:gdLst/>
              <a:ahLst/>
              <a:cxnLst/>
              <a:rect l="l" t="t" r="r" b="b"/>
              <a:pathLst>
                <a:path w="4449191" h="4647565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3990086" y="0"/>
                  </a:lnTo>
                  <a:cubicBezTo>
                    <a:pt x="4243578" y="0"/>
                    <a:pt x="4449191" y="205486"/>
                    <a:pt x="4449191" y="459105"/>
                  </a:cubicBezTo>
                  <a:lnTo>
                    <a:pt x="4449191" y="4188460"/>
                  </a:lnTo>
                  <a:cubicBezTo>
                    <a:pt x="4449191" y="4441952"/>
                    <a:pt x="4243705" y="4647565"/>
                    <a:pt x="3990086" y="4647565"/>
                  </a:cubicBezTo>
                  <a:lnTo>
                    <a:pt x="459105" y="4647565"/>
                  </a:lnTo>
                  <a:cubicBezTo>
                    <a:pt x="205486" y="4647438"/>
                    <a:pt x="0" y="4441952"/>
                    <a:pt x="0" y="4188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358611" y="7007919"/>
            <a:ext cx="603361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3671077" y="5696487"/>
            <a:ext cx="4389171" cy="3485613"/>
            <a:chOff x="0" y="0"/>
            <a:chExt cx="4449114" cy="46474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9191" cy="4647565"/>
            </a:xfrm>
            <a:custGeom>
              <a:avLst/>
              <a:gdLst/>
              <a:ahLst/>
              <a:cxnLst/>
              <a:rect l="l" t="t" r="r" b="b"/>
              <a:pathLst>
                <a:path w="4449191" h="4647565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3990086" y="0"/>
                  </a:lnTo>
                  <a:cubicBezTo>
                    <a:pt x="4243578" y="0"/>
                    <a:pt x="4449191" y="205486"/>
                    <a:pt x="4449191" y="459105"/>
                  </a:cubicBezTo>
                  <a:lnTo>
                    <a:pt x="4449191" y="4188460"/>
                  </a:lnTo>
                  <a:cubicBezTo>
                    <a:pt x="4449191" y="4441952"/>
                    <a:pt x="4243705" y="4647565"/>
                    <a:pt x="3990086" y="4647565"/>
                  </a:cubicBezTo>
                  <a:lnTo>
                    <a:pt x="459105" y="4647565"/>
                  </a:lnTo>
                  <a:cubicBezTo>
                    <a:pt x="205486" y="4647438"/>
                    <a:pt x="0" y="4441952"/>
                    <a:pt x="0" y="4188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 flipV="1">
            <a:off x="13955601" y="7007919"/>
            <a:ext cx="62090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0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940562" y="8482752"/>
            <a:ext cx="569742" cy="569742"/>
            <a:chOff x="0" y="0"/>
            <a:chExt cx="759656" cy="7596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287000" y="6091614"/>
            <a:ext cx="763621" cy="76362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33145" y="6091680"/>
            <a:ext cx="763621" cy="76362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496877" y="6292233"/>
            <a:ext cx="342595" cy="348294"/>
          </a:xfrm>
          <a:custGeom>
            <a:avLst/>
            <a:gdLst/>
            <a:ahLst/>
            <a:cxnLst/>
            <a:rect l="l" t="t" r="r" b="b"/>
            <a:pathLst>
              <a:path w="342595" h="348294">
                <a:moveTo>
                  <a:pt x="0" y="0"/>
                </a:moveTo>
                <a:lnTo>
                  <a:pt x="342595" y="0"/>
                </a:lnTo>
                <a:lnTo>
                  <a:pt x="342595" y="348294"/>
                </a:lnTo>
                <a:lnTo>
                  <a:pt x="0" y="348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052863" y="6267860"/>
            <a:ext cx="324230" cy="348294"/>
          </a:xfrm>
          <a:custGeom>
            <a:avLst/>
            <a:gdLst/>
            <a:ahLst/>
            <a:cxnLst/>
            <a:rect l="l" t="t" r="r" b="b"/>
            <a:pathLst>
              <a:path w="324230" h="348294">
                <a:moveTo>
                  <a:pt x="0" y="0"/>
                </a:moveTo>
                <a:lnTo>
                  <a:pt x="324230" y="0"/>
                </a:lnTo>
                <a:lnTo>
                  <a:pt x="324230" y="348294"/>
                </a:lnTo>
                <a:lnTo>
                  <a:pt x="0" y="348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134921" y="1025448"/>
            <a:ext cx="601815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竞争冒险规避思路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45203" y="607638"/>
            <a:ext cx="3597515" cy="5537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2160"/>
              </a:lnSpc>
            </a:pPr>
            <a:r>
              <a:rPr lang="zh-CN" altLang="en-US">
                <a:solidFill>
                  <a:srgbClr val="8497B0"/>
                </a:solidFill>
                <a:latin typeface="Montserrat" panose="00000500000000000000"/>
              </a:rPr>
              <a:t>流水硬连线控制器设计</a:t>
            </a:r>
            <a:endParaRPr 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792779" y="2041666"/>
            <a:ext cx="6594841" cy="253873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识别出冒险后，我们使用了一个状态寄存器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 CONFLICT_REG 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和一个触发信号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 POP 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来解决问题，这也就是老师所说的插入气泡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268811" y="6165147"/>
            <a:ext cx="2784081" cy="5537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执行暂停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287079" y="7251119"/>
            <a:ext cx="2934335" cy="180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🔌 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工作模式：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SW[2:0]📟 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指令输入：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IR[7:0]  ⏰ 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时钟信号：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T_clk_3, W_clk[2:0]🔄 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控制信号：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CLR, c, z</a:t>
            </a: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837560" y="6196653"/>
            <a:ext cx="299466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防止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吞指令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”: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904677" y="7007919"/>
            <a:ext cx="4227103" cy="43243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810"/>
              </a:lnSpc>
            </a:pP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数据路径：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SBUS, ABUS, MBUS, DRW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寄存器：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LAR, LIR, LPC, LDC, LDZ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存储器：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MEMW, ARINC, SHORT  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运算器：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CIN, PCADD, M, LONG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选择器：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SEL[3:0], S[3:0]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系统：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STOP, SELCTL, PCINC</a:t>
            </a: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0" name="Freeform 30"/>
          <p:cNvSpPr/>
          <p:nvPr>
            <p:custDataLst>
              <p:tags r:id="rId11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pic>
        <p:nvPicPr>
          <p:cNvPr id="27" name="图片 26" descr="post_object_image_283835210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27096" y="1281174"/>
            <a:ext cx="9037511" cy="6556966"/>
          </a:xfrm>
          <a:prstGeom prst="rect">
            <a:avLst/>
          </a:prstGeom>
        </p:spPr>
      </p:pic>
      <p:pic>
        <p:nvPicPr>
          <p:cNvPr id="34" name="图片 33" descr="post_object_image_19945324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7838190"/>
            <a:ext cx="8703484" cy="1492831"/>
          </a:xfrm>
          <a:prstGeom prst="rect">
            <a:avLst/>
          </a:prstGeom>
        </p:spPr>
      </p:pic>
      <p:pic>
        <p:nvPicPr>
          <p:cNvPr id="36" name="图片 35" descr="post_object_image_37475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8887" y="4196095"/>
            <a:ext cx="9599034" cy="56235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7477" y="8465680"/>
            <a:ext cx="8090523" cy="1821320"/>
          </a:xfrm>
          <a:custGeom>
            <a:avLst/>
            <a:gdLst/>
            <a:ahLst/>
            <a:cxnLst/>
            <a:rect l="l" t="t" r="r" b="b"/>
            <a:pathLst>
              <a:path w="8090523" h="1821320">
                <a:moveTo>
                  <a:pt x="0" y="0"/>
                </a:moveTo>
                <a:lnTo>
                  <a:pt x="8090523" y="0"/>
                </a:lnTo>
                <a:lnTo>
                  <a:pt x="8090523" y="1821320"/>
                </a:lnTo>
                <a:lnTo>
                  <a:pt x="0" y="1821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26930" y="2511776"/>
            <a:ext cx="733810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POP 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信号的角色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496235" y="3404832"/>
            <a:ext cx="520558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426933" y="3663743"/>
            <a:ext cx="7338102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POP 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信号用于在检测到冲突的瞬间（而不是整个暂停周期）去抑制某些操作，是一种更精细的控制。</a:t>
            </a: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当一个冲突刚刚发生时（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CONFLICT &amp; !CONFLICT_REG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），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POP 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会在一个极短的时间内有效。它会立即阻止标志位寄存器（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LDC, LDZ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）的加载。这是为了防止在决定流水线需要暂停的那个瞬间，由于指令状态不确定而锁存了错误的标志位。</a:t>
            </a:r>
            <a:endParaRPr 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AutoShape 9"/>
          <p:cNvSpPr/>
          <p:nvPr/>
        </p:nvSpPr>
        <p:spPr>
          <a:xfrm rot="5358583">
            <a:off x="8355382" y="3590925"/>
            <a:ext cx="2371897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521336" y="2389396"/>
            <a:ext cx="5770323" cy="10153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960"/>
              </a:lnSpc>
            </a:pPr>
            <a:r>
              <a:rPr lang="en-US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④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亮点：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LONG_I 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 LONG_ENTERED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10617634" y="3404832"/>
            <a:ext cx="587121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548328" y="3663743"/>
            <a:ext cx="6406587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这个机制与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 CONFLICT/CONFLICT_REG 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完全平行，是专门为多周期指令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也就是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ST LD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设计的暂停机制，原理完全相同。它确保了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LOAD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STORE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这样的指令可以执行完它们所有的内部状态后，流水线才继续前进。</a:t>
            </a:r>
            <a:endParaRPr 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029142" y="2249838"/>
            <a:ext cx="803661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5"/>
              </a:lnSpc>
            </a:pPr>
            <a:r>
              <a:rPr lang="en-US" sz="42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42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548330" y="5731226"/>
            <a:ext cx="3218248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实现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0617635" y="6624282"/>
            <a:ext cx="587820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548328" y="6883193"/>
            <a:ext cx="6406587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  <a:endParaRPr 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29142" y="5469288"/>
            <a:ext cx="803661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5"/>
              </a:lnSpc>
            </a:pPr>
            <a:r>
              <a:rPr lang="en-US" sz="42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sz="42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0627866" y="8525571"/>
            <a:ext cx="2162175" cy="510618"/>
            <a:chOff x="0" y="0"/>
            <a:chExt cx="2882900" cy="68082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82900" cy="680847"/>
            </a:xfrm>
            <a:custGeom>
              <a:avLst/>
              <a:gdLst/>
              <a:ahLst/>
              <a:cxnLst/>
              <a:rect l="l" t="t" r="r" b="b"/>
              <a:pathLst>
                <a:path w="2882900" h="680847">
                  <a:moveTo>
                    <a:pt x="0" y="340360"/>
                  </a:moveTo>
                  <a:cubicBezTo>
                    <a:pt x="0" y="152400"/>
                    <a:pt x="152400" y="0"/>
                    <a:pt x="340360" y="0"/>
                  </a:cubicBezTo>
                  <a:lnTo>
                    <a:pt x="2542540" y="0"/>
                  </a:lnTo>
                  <a:cubicBezTo>
                    <a:pt x="2730500" y="0"/>
                    <a:pt x="2882900" y="152400"/>
                    <a:pt x="2882900" y="340360"/>
                  </a:cubicBezTo>
                  <a:cubicBezTo>
                    <a:pt x="2882900" y="528320"/>
                    <a:pt x="2730500" y="680720"/>
                    <a:pt x="2542540" y="680720"/>
                  </a:cubicBezTo>
                  <a:lnTo>
                    <a:pt x="340360" y="680720"/>
                  </a:lnTo>
                  <a:cubicBezTo>
                    <a:pt x="152400" y="680847"/>
                    <a:pt x="0" y="528447"/>
                    <a:pt x="0" y="34036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857626" y="8596436"/>
            <a:ext cx="1702656" cy="30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取指阶段</a:t>
            </a:r>
            <a:endParaRPr lang="zh-CN" altLang="en-US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3012420" y="8525510"/>
            <a:ext cx="1777365" cy="510540"/>
            <a:chOff x="0" y="0"/>
            <a:chExt cx="1947862" cy="6808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47799" cy="680847"/>
            </a:xfrm>
            <a:custGeom>
              <a:avLst/>
              <a:gdLst/>
              <a:ahLst/>
              <a:cxnLst/>
              <a:rect l="l" t="t" r="r" b="b"/>
              <a:pathLst>
                <a:path w="1947799" h="680847">
                  <a:moveTo>
                    <a:pt x="0" y="340360"/>
                  </a:moveTo>
                  <a:cubicBezTo>
                    <a:pt x="0" y="152400"/>
                    <a:pt x="152400" y="0"/>
                    <a:pt x="340360" y="0"/>
                  </a:cubicBezTo>
                  <a:lnTo>
                    <a:pt x="1607439" y="0"/>
                  </a:lnTo>
                  <a:cubicBezTo>
                    <a:pt x="1795399" y="0"/>
                    <a:pt x="1947799" y="152400"/>
                    <a:pt x="1947799" y="340360"/>
                  </a:cubicBezTo>
                  <a:cubicBezTo>
                    <a:pt x="1947799" y="528320"/>
                    <a:pt x="1795399" y="680720"/>
                    <a:pt x="1607439" y="680720"/>
                  </a:cubicBezTo>
                  <a:lnTo>
                    <a:pt x="340360" y="680720"/>
                  </a:lnTo>
                  <a:cubicBezTo>
                    <a:pt x="152400" y="680847"/>
                    <a:pt x="0" y="528447"/>
                    <a:pt x="0" y="340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182602" y="8628888"/>
            <a:ext cx="1437005" cy="304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zh-CN" altLang="en-US" sz="18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执行阶段</a:t>
            </a:r>
            <a:endParaRPr lang="zh-CN" altLang="en-US" sz="18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5106015" y="8525510"/>
            <a:ext cx="1683385" cy="510540"/>
            <a:chOff x="0" y="0"/>
            <a:chExt cx="1947862" cy="6808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47799" cy="680847"/>
            </a:xfrm>
            <a:custGeom>
              <a:avLst/>
              <a:gdLst/>
              <a:ahLst/>
              <a:cxnLst/>
              <a:rect l="l" t="t" r="r" b="b"/>
              <a:pathLst>
                <a:path w="1947799" h="680847">
                  <a:moveTo>
                    <a:pt x="0" y="340360"/>
                  </a:moveTo>
                  <a:cubicBezTo>
                    <a:pt x="0" y="152400"/>
                    <a:pt x="152400" y="0"/>
                    <a:pt x="340360" y="0"/>
                  </a:cubicBezTo>
                  <a:lnTo>
                    <a:pt x="1607439" y="0"/>
                  </a:lnTo>
                  <a:cubicBezTo>
                    <a:pt x="1795399" y="0"/>
                    <a:pt x="1947799" y="152400"/>
                    <a:pt x="1947799" y="340360"/>
                  </a:cubicBezTo>
                  <a:cubicBezTo>
                    <a:pt x="1947799" y="528320"/>
                    <a:pt x="1795399" y="680720"/>
                    <a:pt x="1607439" y="680720"/>
                  </a:cubicBezTo>
                  <a:lnTo>
                    <a:pt x="340360" y="680720"/>
                  </a:lnTo>
                  <a:cubicBezTo>
                    <a:pt x="152400" y="680847"/>
                    <a:pt x="0" y="528447"/>
                    <a:pt x="0" y="34036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5193645" y="8596630"/>
            <a:ext cx="1398905" cy="304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重叠执行</a:t>
            </a:r>
            <a:endParaRPr lang="zh-CN" altLang="en-US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16992805" y="113994"/>
            <a:ext cx="1176609" cy="584178"/>
          </a:xfrm>
          <a:custGeom>
            <a:avLst/>
            <a:gdLst/>
            <a:ahLst/>
            <a:cxnLst/>
            <a:rect l="l" t="t" r="r" b="b"/>
            <a:pathLst>
              <a:path w="1176609" h="584178">
                <a:moveTo>
                  <a:pt x="0" y="0"/>
                </a:moveTo>
                <a:lnTo>
                  <a:pt x="1176609" y="0"/>
                </a:lnTo>
                <a:lnTo>
                  <a:pt x="1176609" y="584178"/>
                </a:lnTo>
                <a:lnTo>
                  <a:pt x="0" y="584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0" name="Freeform 30"/>
          <p:cNvSpPr/>
          <p:nvPr>
            <p:custDataLst>
              <p:tags r:id="rId5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2" name="TextBox 24"/>
          <p:cNvSpPr txBox="1"/>
          <p:nvPr>
            <p:custDataLst>
              <p:tags r:id="rId7"/>
            </p:custDataLst>
          </p:nvPr>
        </p:nvSpPr>
        <p:spPr>
          <a:xfrm>
            <a:off x="5111410" y="1234630"/>
            <a:ext cx="9058664" cy="14770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两级流水线架构</a:t>
            </a:r>
            <a:endParaRPr lang="zh-CN" altLang="en-US" sz="48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25"/>
          <p:cNvSpPr txBox="1"/>
          <p:nvPr>
            <p:custDataLst>
              <p:tags r:id="rId8"/>
            </p:custDataLst>
          </p:nvPr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zh-CN" altLang="en-US" sz="1800">
                <a:solidFill>
                  <a:srgbClr val="8497B0"/>
                </a:solidFill>
                <a:latin typeface="Montserrat" panose="00000500000000000000"/>
              </a:rPr>
              <a:t>流水硬连线控制器设计</a:t>
            </a:r>
            <a:endParaRPr lang="zh-CN" alt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  <p:pic>
        <p:nvPicPr>
          <p:cNvPr id="35" name="图片 34" descr="post_object_image_21036619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36688" y="6173596"/>
            <a:ext cx="10580285" cy="2700177"/>
          </a:xfrm>
          <a:prstGeom prst="rect">
            <a:avLst/>
          </a:prstGeom>
        </p:spPr>
      </p:pic>
      <p:pic>
        <p:nvPicPr>
          <p:cNvPr id="4" name="图片 3" descr="post_object_image_34507937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3500" y="5363054"/>
            <a:ext cx="7952780" cy="39357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7477" y="8465680"/>
            <a:ext cx="8090523" cy="1821320"/>
          </a:xfrm>
          <a:custGeom>
            <a:avLst/>
            <a:gdLst/>
            <a:ahLst/>
            <a:cxnLst/>
            <a:rect l="l" t="t" r="r" b="b"/>
            <a:pathLst>
              <a:path w="8090523" h="1821320">
                <a:moveTo>
                  <a:pt x="0" y="0"/>
                </a:moveTo>
                <a:lnTo>
                  <a:pt x="8090523" y="0"/>
                </a:lnTo>
                <a:lnTo>
                  <a:pt x="8090523" y="1821320"/>
                </a:lnTo>
                <a:lnTo>
                  <a:pt x="0" y="1821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992805" y="113994"/>
            <a:ext cx="1176609" cy="584178"/>
          </a:xfrm>
          <a:custGeom>
            <a:avLst/>
            <a:gdLst/>
            <a:ahLst/>
            <a:cxnLst/>
            <a:rect l="l" t="t" r="r" b="b"/>
            <a:pathLst>
              <a:path w="1176609" h="584178">
                <a:moveTo>
                  <a:pt x="0" y="0"/>
                </a:moveTo>
                <a:lnTo>
                  <a:pt x="1176609" y="0"/>
                </a:lnTo>
                <a:lnTo>
                  <a:pt x="1176609" y="584178"/>
                </a:lnTo>
                <a:lnTo>
                  <a:pt x="0" y="584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0" name="Freeform 30"/>
          <p:cNvSpPr/>
          <p:nvPr>
            <p:custDataLst>
              <p:tags r:id="rId5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2" name="TextBox 24"/>
          <p:cNvSpPr txBox="1"/>
          <p:nvPr>
            <p:custDataLst>
              <p:tags r:id="rId7"/>
            </p:custDataLst>
          </p:nvPr>
        </p:nvSpPr>
        <p:spPr>
          <a:xfrm>
            <a:off x="5111410" y="1234630"/>
            <a:ext cx="9058664" cy="14770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拓展</a:t>
            </a:r>
            <a:r>
              <a:rPr lang="en-US" altLang="zh-CN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思路</a:t>
            </a:r>
            <a:r>
              <a:rPr lang="en-US" altLang="zh-CN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zh-CN" altLang="en-US" sz="48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25"/>
          <p:cNvSpPr txBox="1"/>
          <p:nvPr>
            <p:custDataLst>
              <p:tags r:id="rId8"/>
            </p:custDataLst>
          </p:nvPr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zh-CN" altLang="en-US" sz="1800">
                <a:solidFill>
                  <a:srgbClr val="8497B0"/>
                </a:solidFill>
                <a:latin typeface="Montserrat" panose="00000500000000000000"/>
              </a:rPr>
              <a:t>流水硬连线控制器设计</a:t>
            </a:r>
            <a:endParaRPr lang="zh-CN" alt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35"/>
          <p:cNvSpPr/>
          <p:nvPr>
            <p:custDataLst>
              <p:tags r:id="rId1"/>
            </p:custDataLst>
          </p:nvPr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120137" y="4702694"/>
            <a:ext cx="881613" cy="881613"/>
            <a:chOff x="0" y="0"/>
            <a:chExt cx="1175484" cy="1175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12" cy="1175512"/>
            </a:xfrm>
            <a:custGeom>
              <a:avLst/>
              <a:gdLst/>
              <a:ahLst/>
              <a:cxnLst/>
              <a:rect l="l" t="t" r="r" b="b"/>
              <a:pathLst>
                <a:path w="1175512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512" y="263144"/>
                    <a:pt x="1175512" y="587756"/>
                  </a:cubicBezTo>
                  <a:cubicBezTo>
                    <a:pt x="1175512" y="912368"/>
                    <a:pt x="912368" y="1175512"/>
                    <a:pt x="587756" y="1175512"/>
                  </a:cubicBez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7739793"/>
            <a:ext cx="4166946" cy="2547208"/>
          </a:xfrm>
          <a:custGeom>
            <a:avLst/>
            <a:gdLst/>
            <a:ahLst/>
            <a:cxnLst/>
            <a:rect l="l" t="t" r="r" b="b"/>
            <a:pathLst>
              <a:path w="4166946" h="2547208">
                <a:moveTo>
                  <a:pt x="0" y="0"/>
                </a:moveTo>
                <a:lnTo>
                  <a:pt x="4166946" y="0"/>
                </a:lnTo>
                <a:lnTo>
                  <a:pt x="4166946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1812" y="7673386"/>
            <a:ext cx="2936188" cy="2613614"/>
          </a:xfrm>
          <a:custGeom>
            <a:avLst/>
            <a:gdLst/>
            <a:ahLst/>
            <a:cxnLst/>
            <a:rect l="l" t="t" r="r" b="b"/>
            <a:pathLst>
              <a:path w="2936188" h="2613614">
                <a:moveTo>
                  <a:pt x="0" y="0"/>
                </a:moveTo>
                <a:lnTo>
                  <a:pt x="2936188" y="0"/>
                </a:lnTo>
                <a:lnTo>
                  <a:pt x="2936188" y="2613614"/>
                </a:lnTo>
                <a:lnTo>
                  <a:pt x="0" y="2613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6348" y="-9525"/>
            <a:ext cx="3491176" cy="2688062"/>
          </a:xfrm>
          <a:custGeom>
            <a:avLst/>
            <a:gdLst/>
            <a:ahLst/>
            <a:cxnLst/>
            <a:rect l="l" t="t" r="r" b="b"/>
            <a:pathLst>
              <a:path w="3491176" h="2688062">
                <a:moveTo>
                  <a:pt x="0" y="0"/>
                </a:moveTo>
                <a:lnTo>
                  <a:pt x="3491177" y="0"/>
                </a:lnTo>
                <a:lnTo>
                  <a:pt x="3491177" y="2688062"/>
                </a:lnTo>
                <a:lnTo>
                  <a:pt x="0" y="2688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81124" y="492074"/>
            <a:ext cx="663678" cy="663678"/>
            <a:chOff x="0" y="0"/>
            <a:chExt cx="884904" cy="884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936" cy="884936"/>
            </a:xfrm>
            <a:custGeom>
              <a:avLst/>
              <a:gdLst/>
              <a:ahLst/>
              <a:cxnLst/>
              <a:rect l="l" t="t" r="r" b="b"/>
              <a:pathLst>
                <a:path w="884936" h="884936">
                  <a:moveTo>
                    <a:pt x="0" y="442468"/>
                  </a:moveTo>
                  <a:cubicBezTo>
                    <a:pt x="0" y="198120"/>
                    <a:pt x="198120" y="0"/>
                    <a:pt x="442468" y="0"/>
                  </a:cubicBezTo>
                  <a:cubicBezTo>
                    <a:pt x="686816" y="0"/>
                    <a:pt x="884936" y="198120"/>
                    <a:pt x="884936" y="442468"/>
                  </a:cubicBezTo>
                  <a:cubicBezTo>
                    <a:pt x="884936" y="686816"/>
                    <a:pt x="686816" y="884936"/>
                    <a:pt x="442468" y="884936"/>
                  </a:cubicBezTo>
                  <a:cubicBezTo>
                    <a:pt x="198120" y="884936"/>
                    <a:pt x="0" y="686816"/>
                    <a:pt x="0" y="442468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63274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0215" y="4944745"/>
            <a:ext cx="15419705" cy="369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zh-CN" altLang="en-US" sz="12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测试、分工与总结</a:t>
            </a:r>
            <a:endParaRPr lang="zh-CN" altLang="en-US" sz="12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14400"/>
              </a:lnSpc>
            </a:pPr>
            <a:endParaRPr lang="zh-CN" altLang="en-US" sz="12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28964" y="2390905"/>
            <a:ext cx="9030070" cy="26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0"/>
              </a:lnSpc>
            </a:pPr>
            <a:r>
              <a:rPr lang="en-US" sz="17250">
                <a:solidFill>
                  <a:srgbClr val="8497B0"/>
                </a:solidFill>
                <a:latin typeface="Montserrat Ultra-Bold" panose="00000900000000000000"/>
              </a:rPr>
              <a:t>0</a:t>
            </a:r>
            <a:r>
              <a:rPr lang="en-US" altLang="zh-CN" sz="17250">
                <a:solidFill>
                  <a:srgbClr val="8497B0"/>
                </a:solidFill>
                <a:latin typeface="Montserrat Ultra-Bold" panose="00000900000000000000"/>
                <a:cs typeface="Arial" panose="020B0604020202020204" pitchFamily="34" charset="0"/>
              </a:rPr>
              <a:t>4</a:t>
            </a:r>
            <a:endParaRPr lang="en-US" sz="17250">
              <a:solidFill>
                <a:srgbClr val="8497B0"/>
              </a:solidFill>
              <a:latin typeface="Montserrat Ultra-Bold" panose="000009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0052" y="6863589"/>
            <a:ext cx="762789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zh-CN" altLang="en-US" sz="27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设计思路及亮点</a:t>
            </a:r>
            <a:endParaRPr lang="zh-CN" altLang="en-US" sz="27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2810"/>
              </a:lnSpc>
            </a:pPr>
            <a:endParaRPr lang="zh-CN" altLang="en-US" sz="27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352170" y="2226470"/>
            <a:ext cx="439840" cy="439840"/>
            <a:chOff x="0" y="0"/>
            <a:chExt cx="586454" cy="586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486" cy="586486"/>
            </a:xfrm>
            <a:custGeom>
              <a:avLst/>
              <a:gdLst/>
              <a:ahLst/>
              <a:cxnLst/>
              <a:rect l="l" t="t" r="r" b="b"/>
              <a:pathLst>
                <a:path w="586486" h="586486">
                  <a:moveTo>
                    <a:pt x="0" y="293243"/>
                  </a:moveTo>
                  <a:cubicBezTo>
                    <a:pt x="0" y="131318"/>
                    <a:pt x="131318" y="0"/>
                    <a:pt x="293243" y="0"/>
                  </a:cubicBezTo>
                  <a:cubicBezTo>
                    <a:pt x="455168" y="0"/>
                    <a:pt x="586486" y="131318"/>
                    <a:pt x="586486" y="293243"/>
                  </a:cubicBezTo>
                  <a:cubicBezTo>
                    <a:pt x="586486" y="455168"/>
                    <a:pt x="455168" y="586486"/>
                    <a:pt x="293243" y="586486"/>
                  </a:cubicBezTo>
                  <a:cubicBezTo>
                    <a:pt x="131318" y="586486"/>
                    <a:pt x="0" y="455168"/>
                    <a:pt x="0" y="293243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97742" y="8893346"/>
            <a:ext cx="569742" cy="569742"/>
            <a:chOff x="0" y="0"/>
            <a:chExt cx="759656" cy="759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2919" y="7834312"/>
            <a:ext cx="885825" cy="885825"/>
            <a:chOff x="0" y="0"/>
            <a:chExt cx="1181100" cy="1181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1100" cy="1181100"/>
            </a:xfrm>
            <a:custGeom>
              <a:avLst/>
              <a:gdLst/>
              <a:ahLst/>
              <a:cxnLst/>
              <a:rect l="l" t="t" r="r" b="b"/>
              <a:pathLst>
                <a:path w="1181100" h="1181100">
                  <a:moveTo>
                    <a:pt x="1181100" y="590550"/>
                  </a:move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90" name="Freeform 30"/>
          <p:cNvSpPr/>
          <p:nvPr>
            <p:custDataLst>
              <p:tags r:id="rId12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7477" y="8465680"/>
            <a:ext cx="8090523" cy="1821320"/>
          </a:xfrm>
          <a:custGeom>
            <a:avLst/>
            <a:gdLst/>
            <a:ahLst/>
            <a:cxnLst/>
            <a:rect l="l" t="t" r="r" b="b"/>
            <a:pathLst>
              <a:path w="8090523" h="1821320">
                <a:moveTo>
                  <a:pt x="0" y="0"/>
                </a:moveTo>
                <a:lnTo>
                  <a:pt x="8090523" y="0"/>
                </a:lnTo>
                <a:lnTo>
                  <a:pt x="8090523" y="1821320"/>
                </a:lnTo>
                <a:lnTo>
                  <a:pt x="0" y="18213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992805" y="113994"/>
            <a:ext cx="1176609" cy="584178"/>
          </a:xfrm>
          <a:custGeom>
            <a:avLst/>
            <a:gdLst/>
            <a:ahLst/>
            <a:cxnLst/>
            <a:rect l="l" t="t" r="r" b="b"/>
            <a:pathLst>
              <a:path w="1176609" h="584178">
                <a:moveTo>
                  <a:pt x="0" y="0"/>
                </a:moveTo>
                <a:lnTo>
                  <a:pt x="1176609" y="0"/>
                </a:lnTo>
                <a:lnTo>
                  <a:pt x="1176609" y="584178"/>
                </a:lnTo>
                <a:lnTo>
                  <a:pt x="0" y="584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0" name="Freeform 30"/>
          <p:cNvSpPr/>
          <p:nvPr>
            <p:custDataLst>
              <p:tags r:id="rId5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2" name="TextBox 24"/>
          <p:cNvSpPr txBox="1"/>
          <p:nvPr>
            <p:custDataLst>
              <p:tags r:id="rId7"/>
            </p:custDataLst>
          </p:nvPr>
        </p:nvSpPr>
        <p:spPr>
          <a:xfrm>
            <a:off x="4972562" y="1135453"/>
            <a:ext cx="9058664" cy="14770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自拟测试样例</a:t>
            </a:r>
            <a:endParaRPr lang="zh-CN" altLang="en-US" sz="48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25"/>
          <p:cNvSpPr txBox="1"/>
          <p:nvPr>
            <p:custDataLst>
              <p:tags r:id="rId8"/>
            </p:custDataLst>
          </p:nvPr>
        </p:nvSpPr>
        <p:spPr>
          <a:xfrm>
            <a:off x="7766608" y="698209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zh-CN" altLang="en-US">
                <a:solidFill>
                  <a:srgbClr val="8497B0"/>
                </a:solidFill>
                <a:latin typeface="Montserrat" panose="00000500000000000000"/>
              </a:rPr>
              <a:t>测试</a:t>
            </a:r>
            <a:endParaRPr lang="zh-CN" alt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  <p:pic>
        <p:nvPicPr>
          <p:cNvPr id="6" name="图片 5" descr="post_object_image_22695160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4502" y="1924565"/>
            <a:ext cx="3235214" cy="8037087"/>
          </a:xfrm>
          <a:prstGeom prst="rect">
            <a:avLst/>
          </a:prstGeom>
        </p:spPr>
      </p:pic>
      <p:pic>
        <p:nvPicPr>
          <p:cNvPr id="7" name="图片 6" descr="post_object_image_21184765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6188" y="1809972"/>
            <a:ext cx="3651606" cy="8266272"/>
          </a:xfrm>
          <a:prstGeom prst="rect">
            <a:avLst/>
          </a:prstGeom>
        </p:spPr>
      </p:pic>
      <p:pic>
        <p:nvPicPr>
          <p:cNvPr id="8" name="图片 7" descr="post_object_image_34142234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95030" y="1709306"/>
            <a:ext cx="3673897" cy="83669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20" b="17878"/>
          <a:stretch>
            <a:fillRect/>
          </a:stretch>
        </p:blipFill>
        <p:spPr>
          <a:xfrm>
            <a:off x="8574997" y="2196155"/>
            <a:ext cx="8748120" cy="3137844"/>
          </a:xfrm>
          <a:prstGeom prst="roundRect">
            <a:avLst>
              <a:gd name="adj" fmla="val 12365"/>
            </a:avLst>
          </a:prstGeom>
        </p:spPr>
      </p:pic>
      <p:sp>
        <p:nvSpPr>
          <p:cNvPr id="2" name="Freeform 2"/>
          <p:cNvSpPr/>
          <p:nvPr/>
        </p:nvSpPr>
        <p:spPr>
          <a:xfrm>
            <a:off x="1" y="1"/>
            <a:ext cx="8959882" cy="4922272"/>
          </a:xfrm>
          <a:custGeom>
            <a:avLst/>
            <a:gdLst/>
            <a:ahLst/>
            <a:cxnLst/>
            <a:rect l="l" t="t" r="r" b="b"/>
            <a:pathLst>
              <a:path w="8959882" h="4922272">
                <a:moveTo>
                  <a:pt x="0" y="0"/>
                </a:moveTo>
                <a:lnTo>
                  <a:pt x="8959883" y="0"/>
                </a:lnTo>
                <a:lnTo>
                  <a:pt x="8959883" y="4922273"/>
                </a:lnTo>
                <a:lnTo>
                  <a:pt x="0" y="492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76693" y="5987140"/>
            <a:ext cx="3664741" cy="3470502"/>
            <a:chOff x="0" y="0"/>
            <a:chExt cx="4886322" cy="4627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6325" cy="4627372"/>
            </a:xfrm>
            <a:custGeom>
              <a:avLst/>
              <a:gdLst/>
              <a:ahLst/>
              <a:cxnLst/>
              <a:rect l="l" t="t" r="r" b="b"/>
              <a:pathLst>
                <a:path w="4886325" h="4627372">
                  <a:moveTo>
                    <a:pt x="0" y="424942"/>
                  </a:moveTo>
                  <a:cubicBezTo>
                    <a:pt x="0" y="190246"/>
                    <a:pt x="190246" y="0"/>
                    <a:pt x="424942" y="0"/>
                  </a:cubicBezTo>
                  <a:lnTo>
                    <a:pt x="4461383" y="0"/>
                  </a:lnTo>
                  <a:cubicBezTo>
                    <a:pt x="4696079" y="0"/>
                    <a:pt x="4886325" y="190246"/>
                    <a:pt x="4886325" y="424942"/>
                  </a:cubicBezTo>
                  <a:lnTo>
                    <a:pt x="4886325" y="4202430"/>
                  </a:lnTo>
                  <a:cubicBezTo>
                    <a:pt x="4886325" y="4437126"/>
                    <a:pt x="4696079" y="4627372"/>
                    <a:pt x="4461383" y="4627372"/>
                  </a:cubicBezTo>
                  <a:lnTo>
                    <a:pt x="424942" y="4627372"/>
                  </a:lnTo>
                  <a:cubicBezTo>
                    <a:pt x="190246" y="4627372"/>
                    <a:pt x="0" y="4437126"/>
                    <a:pt x="0" y="420243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5803461" y="8023209"/>
            <a:ext cx="49745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9246568" y="5987140"/>
            <a:ext cx="3664742" cy="3470502"/>
            <a:chOff x="0" y="0"/>
            <a:chExt cx="4886322" cy="46273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86325" cy="4627372"/>
            </a:xfrm>
            <a:custGeom>
              <a:avLst/>
              <a:gdLst/>
              <a:ahLst/>
              <a:cxnLst/>
              <a:rect l="l" t="t" r="r" b="b"/>
              <a:pathLst>
                <a:path w="4886325" h="4627372">
                  <a:moveTo>
                    <a:pt x="0" y="424942"/>
                  </a:moveTo>
                  <a:cubicBezTo>
                    <a:pt x="0" y="190246"/>
                    <a:pt x="190246" y="0"/>
                    <a:pt x="424942" y="0"/>
                  </a:cubicBezTo>
                  <a:lnTo>
                    <a:pt x="4461383" y="0"/>
                  </a:lnTo>
                  <a:cubicBezTo>
                    <a:pt x="4696079" y="0"/>
                    <a:pt x="4886325" y="190246"/>
                    <a:pt x="4886325" y="424942"/>
                  </a:cubicBezTo>
                  <a:lnTo>
                    <a:pt x="4886325" y="4202430"/>
                  </a:lnTo>
                  <a:cubicBezTo>
                    <a:pt x="4886325" y="4437126"/>
                    <a:pt x="4696079" y="4627372"/>
                    <a:pt x="4461383" y="4627372"/>
                  </a:cubicBezTo>
                  <a:lnTo>
                    <a:pt x="424942" y="4627372"/>
                  </a:lnTo>
                  <a:cubicBezTo>
                    <a:pt x="190246" y="4627372"/>
                    <a:pt x="0" y="4437126"/>
                    <a:pt x="0" y="420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9654857" y="8019539"/>
            <a:ext cx="62090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3090646" y="5987140"/>
            <a:ext cx="3664741" cy="3470502"/>
            <a:chOff x="0" y="0"/>
            <a:chExt cx="4886322" cy="46273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86325" cy="4627372"/>
            </a:xfrm>
            <a:custGeom>
              <a:avLst/>
              <a:gdLst/>
              <a:ahLst/>
              <a:cxnLst/>
              <a:rect l="l" t="t" r="r" b="b"/>
              <a:pathLst>
                <a:path w="4886325" h="4627372">
                  <a:moveTo>
                    <a:pt x="0" y="424942"/>
                  </a:moveTo>
                  <a:cubicBezTo>
                    <a:pt x="0" y="190246"/>
                    <a:pt x="190246" y="0"/>
                    <a:pt x="424942" y="0"/>
                  </a:cubicBezTo>
                  <a:lnTo>
                    <a:pt x="4461383" y="0"/>
                  </a:lnTo>
                  <a:cubicBezTo>
                    <a:pt x="4696079" y="0"/>
                    <a:pt x="4886325" y="190246"/>
                    <a:pt x="4886325" y="424942"/>
                  </a:cubicBezTo>
                  <a:lnTo>
                    <a:pt x="4886325" y="4202430"/>
                  </a:lnTo>
                  <a:cubicBezTo>
                    <a:pt x="4886325" y="4437126"/>
                    <a:pt x="4696079" y="4627372"/>
                    <a:pt x="4461383" y="4627372"/>
                  </a:cubicBezTo>
                  <a:lnTo>
                    <a:pt x="424942" y="4627372"/>
                  </a:lnTo>
                  <a:cubicBezTo>
                    <a:pt x="190246" y="4627372"/>
                    <a:pt x="0" y="4437126"/>
                    <a:pt x="0" y="420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13515338" y="8019539"/>
            <a:ext cx="604501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476940" y="5987140"/>
            <a:ext cx="3664742" cy="3470502"/>
            <a:chOff x="0" y="0"/>
            <a:chExt cx="4886322" cy="46273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86325" cy="4627372"/>
            </a:xfrm>
            <a:custGeom>
              <a:avLst/>
              <a:gdLst/>
              <a:ahLst/>
              <a:cxnLst/>
              <a:rect l="l" t="t" r="r" b="b"/>
              <a:pathLst>
                <a:path w="4886325" h="4627372">
                  <a:moveTo>
                    <a:pt x="0" y="424942"/>
                  </a:moveTo>
                  <a:cubicBezTo>
                    <a:pt x="0" y="190246"/>
                    <a:pt x="190246" y="0"/>
                    <a:pt x="424942" y="0"/>
                  </a:cubicBezTo>
                  <a:lnTo>
                    <a:pt x="4461383" y="0"/>
                  </a:lnTo>
                  <a:cubicBezTo>
                    <a:pt x="4696079" y="0"/>
                    <a:pt x="4886325" y="190246"/>
                    <a:pt x="4886325" y="424942"/>
                  </a:cubicBezTo>
                  <a:lnTo>
                    <a:pt x="4886325" y="4202430"/>
                  </a:lnTo>
                  <a:cubicBezTo>
                    <a:pt x="4886325" y="4437126"/>
                    <a:pt x="4696079" y="4627372"/>
                    <a:pt x="4461383" y="4627372"/>
                  </a:cubicBezTo>
                  <a:lnTo>
                    <a:pt x="424942" y="4627372"/>
                  </a:lnTo>
                  <a:cubicBezTo>
                    <a:pt x="190246" y="4627372"/>
                    <a:pt x="0" y="4437126"/>
                    <a:pt x="0" y="420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903709" y="8051784"/>
            <a:ext cx="62090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7431413" y="9754562"/>
            <a:ext cx="856587" cy="532438"/>
          </a:xfrm>
          <a:custGeom>
            <a:avLst/>
            <a:gdLst/>
            <a:ahLst/>
            <a:cxnLst/>
            <a:rect l="l" t="t" r="r" b="b"/>
            <a:pathLst>
              <a:path w="856587" h="532438">
                <a:moveTo>
                  <a:pt x="0" y="0"/>
                </a:moveTo>
                <a:lnTo>
                  <a:pt x="856587" y="0"/>
                </a:lnTo>
                <a:lnTo>
                  <a:pt x="856587" y="532438"/>
                </a:lnTo>
                <a:lnTo>
                  <a:pt x="0" y="532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>
            <a:off x="1676636" y="5378820"/>
            <a:ext cx="56969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732915" y="7253920"/>
            <a:ext cx="224745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魏生辉</a:t>
            </a:r>
            <a:endParaRPr lang="zh-CN" altLang="en-US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32915" y="8185057"/>
            <a:ext cx="28837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测试程序调试运行，实验报告编写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altLang="en-US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02790" y="7253920"/>
            <a:ext cx="224745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代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天宇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26590" y="8185057"/>
            <a:ext cx="2883705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第二版顺序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与流水硬连线控制器代码设计和调试，测试程序调试运行</a:t>
            </a: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446867" y="7253920"/>
            <a:ext cx="224745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徐鹤松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446867" y="8185057"/>
            <a:ext cx="28837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测试程序调试运行，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与实验报告编写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altLang="en-US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833162" y="7253920"/>
            <a:ext cx="224745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杜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乐乐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833162" y="8185057"/>
            <a:ext cx="2883705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第一版顺序与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流水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硬连线控制器代码设计和调试，测试程序调试运行</a:t>
            </a: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18432" y="3247053"/>
            <a:ext cx="5365041" cy="203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我们小组进行了高效合理的分工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并且我们在三天时间内实现了两版不同代码的实现以及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调试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3960"/>
              </a:lnSpc>
            </a:pP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3983213" y="6303247"/>
            <a:ext cx="763621" cy="76362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752841" y="6303247"/>
            <a:ext cx="763621" cy="76362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882966" y="6303247"/>
            <a:ext cx="763621" cy="763621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5590451" y="6303247"/>
            <a:ext cx="763621" cy="763621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3" name="Freeform 43"/>
          <p:cNvSpPr/>
          <p:nvPr/>
        </p:nvSpPr>
        <p:spPr>
          <a:xfrm>
            <a:off x="4149213" y="6459190"/>
            <a:ext cx="431621" cy="438801"/>
          </a:xfrm>
          <a:custGeom>
            <a:avLst/>
            <a:gdLst/>
            <a:ahLst/>
            <a:cxnLst/>
            <a:rect l="l" t="t" r="r" b="b"/>
            <a:pathLst>
              <a:path w="431621" h="438801">
                <a:moveTo>
                  <a:pt x="0" y="0"/>
                </a:moveTo>
                <a:lnTo>
                  <a:pt x="431622" y="0"/>
                </a:lnTo>
                <a:lnTo>
                  <a:pt x="431622" y="438802"/>
                </a:lnTo>
                <a:lnTo>
                  <a:pt x="0" y="438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076084" y="6486525"/>
            <a:ext cx="408484" cy="438801"/>
          </a:xfrm>
          <a:custGeom>
            <a:avLst/>
            <a:gdLst/>
            <a:ahLst/>
            <a:cxnLst/>
            <a:rect l="l" t="t" r="r" b="b"/>
            <a:pathLst>
              <a:path w="408484" h="438801">
                <a:moveTo>
                  <a:pt x="0" y="0"/>
                </a:moveTo>
                <a:lnTo>
                  <a:pt x="408484" y="0"/>
                </a:lnTo>
                <a:lnTo>
                  <a:pt x="408484" y="438801"/>
                </a:lnTo>
                <a:lnTo>
                  <a:pt x="0" y="438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1937989" y="6459190"/>
            <a:ext cx="393326" cy="438801"/>
          </a:xfrm>
          <a:custGeom>
            <a:avLst/>
            <a:gdLst/>
            <a:ahLst/>
            <a:cxnLst/>
            <a:rect l="l" t="t" r="r" b="b"/>
            <a:pathLst>
              <a:path w="393326" h="438801">
                <a:moveTo>
                  <a:pt x="0" y="0"/>
                </a:moveTo>
                <a:lnTo>
                  <a:pt x="393326" y="0"/>
                </a:lnTo>
                <a:lnTo>
                  <a:pt x="393326" y="438802"/>
                </a:lnTo>
                <a:lnTo>
                  <a:pt x="0" y="4388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5751665" y="6459190"/>
            <a:ext cx="454128" cy="438801"/>
          </a:xfrm>
          <a:custGeom>
            <a:avLst/>
            <a:gdLst/>
            <a:ahLst/>
            <a:cxnLst/>
            <a:rect l="l" t="t" r="r" b="b"/>
            <a:pathLst>
              <a:path w="454128" h="438801">
                <a:moveTo>
                  <a:pt x="0" y="0"/>
                </a:moveTo>
                <a:lnTo>
                  <a:pt x="454128" y="0"/>
                </a:lnTo>
                <a:lnTo>
                  <a:pt x="454128" y="438802"/>
                </a:lnTo>
                <a:lnTo>
                  <a:pt x="0" y="4388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0" name="Freeform 30"/>
          <p:cNvSpPr/>
          <p:nvPr>
            <p:custDataLst>
              <p:tags r:id="rId14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7" name="TextBox 24"/>
          <p:cNvSpPr txBox="1"/>
          <p:nvPr>
            <p:custDataLst>
              <p:tags r:id="rId16"/>
            </p:custDataLst>
          </p:nvPr>
        </p:nvSpPr>
        <p:spPr>
          <a:xfrm>
            <a:off x="6134921" y="1025448"/>
            <a:ext cx="601815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小组</a:t>
            </a: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分工</a:t>
            </a:r>
            <a:endParaRPr lang="zh-CN" altLang="en-US" sz="48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5"/>
          <p:cNvSpPr txBox="1"/>
          <p:nvPr>
            <p:custDataLst>
              <p:tags r:id="rId17"/>
            </p:custDataLst>
          </p:nvPr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497B0"/>
                </a:solidFill>
                <a:latin typeface="Montserrat" panose="00000500000000000000"/>
              </a:rPr>
              <a:t>请输入标题</a:t>
            </a:r>
            <a:endParaRPr 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080556" cy="5022166"/>
          </a:xfrm>
          <a:custGeom>
            <a:avLst/>
            <a:gdLst/>
            <a:ahLst/>
            <a:cxnLst/>
            <a:rect l="l" t="t" r="r" b="b"/>
            <a:pathLst>
              <a:path w="9080556" h="5022166">
                <a:moveTo>
                  <a:pt x="0" y="0"/>
                </a:moveTo>
                <a:lnTo>
                  <a:pt x="9080556" y="0"/>
                </a:lnTo>
                <a:lnTo>
                  <a:pt x="9080556" y="5022166"/>
                </a:lnTo>
                <a:lnTo>
                  <a:pt x="0" y="502216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75836" y="3645378"/>
            <a:ext cx="905109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感谢观看</a:t>
            </a:r>
            <a:endParaRPr lang="en-US" sz="108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81346" y="2660220"/>
            <a:ext cx="903007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8497B0"/>
                </a:solidFill>
                <a:latin typeface="Montserrat Ultra-Bold" panose="00000900000000000000"/>
              </a:rPr>
              <a:t>Thanks For Your Watching</a:t>
            </a:r>
            <a:endParaRPr lang="en-US" sz="4200">
              <a:solidFill>
                <a:srgbClr val="8497B0"/>
              </a:solidFill>
              <a:latin typeface="Montserrat Ultra-Bold" panose="0000090000000000000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525" y="4903330"/>
            <a:ext cx="18288000" cy="5393195"/>
          </a:xfrm>
          <a:custGeom>
            <a:avLst/>
            <a:gdLst/>
            <a:ahLst/>
            <a:cxnLst/>
            <a:rect l="l" t="t" r="r" b="b"/>
            <a:pathLst>
              <a:path w="18288000" h="5393195">
                <a:moveTo>
                  <a:pt x="0" y="0"/>
                </a:moveTo>
                <a:lnTo>
                  <a:pt x="18288000" y="0"/>
                </a:lnTo>
                <a:lnTo>
                  <a:pt x="18288000" y="5393195"/>
                </a:lnTo>
                <a:lnTo>
                  <a:pt x="0" y="5393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4827002" y="3090522"/>
            <a:ext cx="1945042" cy="1945042"/>
            <a:chOff x="0" y="0"/>
            <a:chExt cx="2593390" cy="25933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3340" cy="2593340"/>
            </a:xfrm>
            <a:custGeom>
              <a:avLst/>
              <a:gdLst/>
              <a:ahLst/>
              <a:cxnLst/>
              <a:rect l="l" t="t" r="r" b="b"/>
              <a:pathLst>
                <a:path w="2593340" h="2593340">
                  <a:moveTo>
                    <a:pt x="0" y="1296670"/>
                  </a:moveTo>
                  <a:cubicBezTo>
                    <a:pt x="0" y="580517"/>
                    <a:pt x="580517" y="0"/>
                    <a:pt x="1296670" y="0"/>
                  </a:cubicBezTo>
                  <a:cubicBezTo>
                    <a:pt x="2012823" y="0"/>
                    <a:pt x="2593340" y="580517"/>
                    <a:pt x="2593340" y="1296670"/>
                  </a:cubicBezTo>
                  <a:cubicBezTo>
                    <a:pt x="2593340" y="2012823"/>
                    <a:pt x="2012823" y="2593340"/>
                    <a:pt x="1296670" y="2593340"/>
                  </a:cubicBezTo>
                  <a:cubicBezTo>
                    <a:pt x="580517" y="2593340"/>
                    <a:pt x="0" y="2012823"/>
                    <a:pt x="0" y="129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594971" y="7354464"/>
            <a:ext cx="460719" cy="460719"/>
            <a:chOff x="0" y="0"/>
            <a:chExt cx="614292" cy="6142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4299" cy="614299"/>
            </a:xfrm>
            <a:custGeom>
              <a:avLst/>
              <a:gdLst/>
              <a:ahLst/>
              <a:cxnLst/>
              <a:rect l="l" t="t" r="r" b="b"/>
              <a:pathLst>
                <a:path w="614299" h="614299">
                  <a:moveTo>
                    <a:pt x="0" y="307086"/>
                  </a:moveTo>
                  <a:cubicBezTo>
                    <a:pt x="0" y="137541"/>
                    <a:pt x="137541" y="0"/>
                    <a:pt x="307086" y="0"/>
                  </a:cubicBezTo>
                  <a:cubicBezTo>
                    <a:pt x="476631" y="0"/>
                    <a:pt x="614299" y="137541"/>
                    <a:pt x="614299" y="307086"/>
                  </a:cubicBezTo>
                  <a:cubicBezTo>
                    <a:pt x="614299" y="476631"/>
                    <a:pt x="476758" y="614299"/>
                    <a:pt x="307086" y="614299"/>
                  </a:cubicBezTo>
                  <a:cubicBezTo>
                    <a:pt x="137414" y="614299"/>
                    <a:pt x="0" y="476758"/>
                    <a:pt x="0" y="3070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133848" y="7206754"/>
            <a:ext cx="1907086" cy="1907086"/>
            <a:chOff x="0" y="0"/>
            <a:chExt cx="2542782" cy="25427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2794" cy="2542794"/>
            </a:xfrm>
            <a:custGeom>
              <a:avLst/>
              <a:gdLst/>
              <a:ahLst/>
              <a:cxnLst/>
              <a:rect l="l" t="t" r="r" b="b"/>
              <a:pathLst>
                <a:path w="2542794" h="2542794">
                  <a:moveTo>
                    <a:pt x="0" y="1271397"/>
                  </a:moveTo>
                  <a:cubicBezTo>
                    <a:pt x="0" y="569214"/>
                    <a:pt x="569214" y="0"/>
                    <a:pt x="1271397" y="0"/>
                  </a:cubicBezTo>
                  <a:cubicBezTo>
                    <a:pt x="1973580" y="0"/>
                    <a:pt x="2542794" y="569214"/>
                    <a:pt x="2542794" y="1271397"/>
                  </a:cubicBezTo>
                  <a:cubicBezTo>
                    <a:pt x="2542794" y="1973580"/>
                    <a:pt x="1973580" y="2542794"/>
                    <a:pt x="1271397" y="2542794"/>
                  </a:cubicBezTo>
                  <a:cubicBezTo>
                    <a:pt x="569214" y="2542794"/>
                    <a:pt x="0" y="1973580"/>
                    <a:pt x="0" y="1271397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4634945" y="5941110"/>
            <a:ext cx="3662582" cy="4355416"/>
          </a:xfrm>
          <a:custGeom>
            <a:avLst/>
            <a:gdLst/>
            <a:ahLst/>
            <a:cxnLst/>
            <a:rect l="l" t="t" r="r" b="b"/>
            <a:pathLst>
              <a:path w="3662582" h="4355416">
                <a:moveTo>
                  <a:pt x="0" y="0"/>
                </a:moveTo>
                <a:lnTo>
                  <a:pt x="3662582" y="0"/>
                </a:lnTo>
                <a:lnTo>
                  <a:pt x="3662582" y="4355416"/>
                </a:lnTo>
                <a:lnTo>
                  <a:pt x="0" y="4355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748413" y="5482213"/>
            <a:ext cx="228600" cy="228600"/>
            <a:chOff x="0" y="0"/>
            <a:chExt cx="304800" cy="304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cubicBezTo>
                    <a:pt x="0" y="68199"/>
                    <a:pt x="68199" y="0"/>
                    <a:pt x="152400" y="0"/>
                  </a:cubicBezTo>
                  <a:cubicBezTo>
                    <a:pt x="236601" y="0"/>
                    <a:pt x="304800" y="68199"/>
                    <a:pt x="304800" y="152400"/>
                  </a:cubicBezTo>
                  <a:cubicBezTo>
                    <a:pt x="304800" y="236601"/>
                    <a:pt x="236601" y="304800"/>
                    <a:pt x="152400" y="304800"/>
                  </a:cubicBezTo>
                  <a:cubicBezTo>
                    <a:pt x="68199" y="304800"/>
                    <a:pt x="0" y="236601"/>
                    <a:pt x="0" y="152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975932" y="2936160"/>
            <a:ext cx="392338" cy="392339"/>
            <a:chOff x="0" y="0"/>
            <a:chExt cx="523118" cy="5231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23240" cy="523240"/>
            </a:xfrm>
            <a:custGeom>
              <a:avLst/>
              <a:gdLst/>
              <a:ahLst/>
              <a:cxnLst/>
              <a:rect l="l" t="t" r="r" b="b"/>
              <a:pathLst>
                <a:path w="523240" h="523240">
                  <a:moveTo>
                    <a:pt x="0" y="261620"/>
                  </a:moveTo>
                  <a:cubicBezTo>
                    <a:pt x="0" y="117094"/>
                    <a:pt x="117094" y="0"/>
                    <a:pt x="261620" y="0"/>
                  </a:cubicBezTo>
                  <a:cubicBezTo>
                    <a:pt x="406146" y="0"/>
                    <a:pt x="523240" y="117094"/>
                    <a:pt x="523240" y="261620"/>
                  </a:cubicBezTo>
                  <a:cubicBezTo>
                    <a:pt x="523240" y="406146"/>
                    <a:pt x="406146" y="523240"/>
                    <a:pt x="261620" y="523240"/>
                  </a:cubicBezTo>
                  <a:cubicBezTo>
                    <a:pt x="117094" y="523240"/>
                    <a:pt x="0" y="406019"/>
                    <a:pt x="0" y="26162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1204916" y="3281867"/>
            <a:ext cx="569742" cy="569742"/>
            <a:chOff x="0" y="0"/>
            <a:chExt cx="759656" cy="75965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5324628" y="9524745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5"/>
                </a:lnTo>
                <a:lnTo>
                  <a:pt x="0" y="762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7" name="Freeform 30"/>
          <p:cNvSpPr/>
          <p:nvPr>
            <p:custDataLst>
              <p:tags r:id="rId5"/>
            </p:custDataLst>
          </p:nvPr>
        </p:nvSpPr>
        <p:spPr>
          <a:xfrm>
            <a:off x="15799523" y="258586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3" r="9433"/>
          <a:stretch>
            <a:fillRect/>
          </a:stretch>
        </p:blipFill>
        <p:spPr>
          <a:xfrm>
            <a:off x="12475525" y="2247900"/>
            <a:ext cx="2899597" cy="6397448"/>
          </a:xfrm>
          <a:prstGeom prst="rect">
            <a:avLst/>
          </a:prstGeom>
        </p:spPr>
      </p:pic>
      <p:sp>
        <p:nvSpPr>
          <p:cNvPr id="32" name="Freeform 32"/>
          <p:cNvSpPr/>
          <p:nvPr/>
        </p:nvSpPr>
        <p:spPr>
          <a:xfrm>
            <a:off x="12342944" y="2019300"/>
            <a:ext cx="3201856" cy="6998593"/>
          </a:xfrm>
          <a:custGeom>
            <a:avLst/>
            <a:gdLst/>
            <a:ahLst/>
            <a:cxnLst/>
            <a:rect l="l" t="t" r="r" b="b"/>
            <a:pathLst>
              <a:path w="3201856" h="6998593">
                <a:moveTo>
                  <a:pt x="0" y="0"/>
                </a:moveTo>
                <a:lnTo>
                  <a:pt x="3201856" y="0"/>
                </a:lnTo>
                <a:lnTo>
                  <a:pt x="3201856" y="6998593"/>
                </a:lnTo>
                <a:lnTo>
                  <a:pt x="0" y="6998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5564982"/>
            <a:ext cx="5696790" cy="4731543"/>
          </a:xfrm>
          <a:custGeom>
            <a:avLst/>
            <a:gdLst/>
            <a:ahLst/>
            <a:cxnLst/>
            <a:rect l="l" t="t" r="r" b="b"/>
            <a:pathLst>
              <a:path w="5696790" h="4731543">
                <a:moveTo>
                  <a:pt x="0" y="0"/>
                </a:moveTo>
                <a:lnTo>
                  <a:pt x="5696790" y="0"/>
                </a:lnTo>
                <a:lnTo>
                  <a:pt x="5696790" y="4731543"/>
                </a:lnTo>
                <a:lnTo>
                  <a:pt x="0" y="473154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66220" y="0"/>
            <a:ext cx="10521780" cy="10287000"/>
          </a:xfrm>
          <a:custGeom>
            <a:avLst/>
            <a:gdLst/>
            <a:ahLst/>
            <a:cxnLst/>
            <a:rect l="l" t="t" r="r" b="b"/>
            <a:pathLst>
              <a:path w="10521780" h="10287000">
                <a:moveTo>
                  <a:pt x="0" y="0"/>
                </a:moveTo>
                <a:lnTo>
                  <a:pt x="10521780" y="0"/>
                </a:lnTo>
                <a:lnTo>
                  <a:pt x="105217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022388" y="5574507"/>
            <a:ext cx="1907086" cy="1907086"/>
            <a:chOff x="0" y="0"/>
            <a:chExt cx="2542782" cy="254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42794" cy="2542794"/>
            </a:xfrm>
            <a:custGeom>
              <a:avLst/>
              <a:gdLst/>
              <a:ahLst/>
              <a:cxnLst/>
              <a:rect l="l" t="t" r="r" b="b"/>
              <a:pathLst>
                <a:path w="2542794" h="2542794">
                  <a:moveTo>
                    <a:pt x="0" y="1271397"/>
                  </a:moveTo>
                  <a:cubicBezTo>
                    <a:pt x="0" y="569214"/>
                    <a:pt x="569214" y="0"/>
                    <a:pt x="1271397" y="0"/>
                  </a:cubicBezTo>
                  <a:cubicBezTo>
                    <a:pt x="1973580" y="0"/>
                    <a:pt x="2542794" y="569214"/>
                    <a:pt x="2542794" y="1271397"/>
                  </a:cubicBezTo>
                  <a:cubicBezTo>
                    <a:pt x="2542794" y="1973580"/>
                    <a:pt x="1973580" y="2542794"/>
                    <a:pt x="1271397" y="2542794"/>
                  </a:cubicBezTo>
                  <a:cubicBezTo>
                    <a:pt x="569214" y="2542794"/>
                    <a:pt x="0" y="1973580"/>
                    <a:pt x="0" y="1271397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grpSp>
        <p:nvGrpSpPr>
          <p:cNvPr id="6" name="Group 6"/>
          <p:cNvGrpSpPr/>
          <p:nvPr>
            <p:custDataLst>
              <p:tags r:id="rId5"/>
            </p:custDataLst>
          </p:nvPr>
        </p:nvGrpSpPr>
        <p:grpSpPr>
          <a:xfrm>
            <a:off x="12050548" y="1947800"/>
            <a:ext cx="4925383" cy="3611620"/>
            <a:chOff x="0" y="0"/>
            <a:chExt cx="6567178" cy="4815494"/>
          </a:xfrm>
        </p:grpSpPr>
        <p:sp>
          <p:nvSpPr>
            <p:cNvPr id="7" name="Freeform 7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6567170" cy="4815459"/>
            </a:xfrm>
            <a:custGeom>
              <a:avLst/>
              <a:gdLst/>
              <a:ahLst/>
              <a:cxnLst/>
              <a:rect l="l" t="t" r="r" b="b"/>
              <a:pathLst>
                <a:path w="6567170" h="4815459">
                  <a:moveTo>
                    <a:pt x="0" y="193548"/>
                  </a:moveTo>
                  <a:cubicBezTo>
                    <a:pt x="0" y="86614"/>
                    <a:pt x="86614" y="0"/>
                    <a:pt x="193548" y="0"/>
                  </a:cubicBezTo>
                  <a:lnTo>
                    <a:pt x="6373622" y="0"/>
                  </a:lnTo>
                  <a:cubicBezTo>
                    <a:pt x="6480556" y="0"/>
                    <a:pt x="6567170" y="86614"/>
                    <a:pt x="6567170" y="193548"/>
                  </a:cubicBezTo>
                  <a:lnTo>
                    <a:pt x="6567170" y="4621911"/>
                  </a:lnTo>
                  <a:cubicBezTo>
                    <a:pt x="6567170" y="4728845"/>
                    <a:pt x="6480556" y="4815459"/>
                    <a:pt x="6373622" y="4815459"/>
                  </a:cubicBezTo>
                  <a:lnTo>
                    <a:pt x="193548" y="4815459"/>
                  </a:lnTo>
                  <a:cubicBezTo>
                    <a:pt x="86614" y="4815459"/>
                    <a:pt x="0" y="4728845"/>
                    <a:pt x="0" y="46219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>
            <p:custDataLst>
              <p:tags r:id="rId7"/>
            </p:custDataLst>
          </p:nvPr>
        </p:nvSpPr>
        <p:spPr>
          <a:xfrm>
            <a:off x="12344400" y="3374390"/>
            <a:ext cx="462788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顺序硬</a:t>
            </a: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连线控制器设计</a:t>
            </a:r>
            <a:endParaRPr lang="en-US" sz="36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10"/>
          <p:cNvSpPr/>
          <p:nvPr>
            <p:custDataLst>
              <p:tags r:id="rId8"/>
            </p:custDataLst>
          </p:nvPr>
        </p:nvSpPr>
        <p:spPr>
          <a:xfrm flipV="1">
            <a:off x="12574835" y="4161763"/>
            <a:ext cx="600091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>
            <p:custDataLst>
              <p:tags r:id="rId9"/>
            </p:custDataLst>
          </p:nvPr>
        </p:nvSpPr>
        <p:spPr>
          <a:xfrm>
            <a:off x="16028570" y="2269707"/>
            <a:ext cx="53895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356AFF"/>
                </a:solidFill>
                <a:latin typeface="Montserrat Ultra-Bold" panose="00000900000000000000"/>
              </a:rPr>
              <a:t>02</a:t>
            </a:r>
            <a:endParaRPr lang="en-US" sz="2700">
              <a:solidFill>
                <a:srgbClr val="356AFF"/>
              </a:solidFill>
              <a:latin typeface="Montserrat Ultra-Bold" panose="00000900000000000000"/>
            </a:endParaRPr>
          </a:p>
        </p:txBody>
      </p:sp>
      <p:grpSp>
        <p:nvGrpSpPr>
          <p:cNvPr id="12" name="Group 12"/>
          <p:cNvGrpSpPr/>
          <p:nvPr>
            <p:custDataLst>
              <p:tags r:id="rId10"/>
            </p:custDataLst>
          </p:nvPr>
        </p:nvGrpSpPr>
        <p:grpSpPr>
          <a:xfrm>
            <a:off x="6598506" y="5448298"/>
            <a:ext cx="4925384" cy="3611621"/>
            <a:chOff x="0" y="0"/>
            <a:chExt cx="6567178" cy="4815494"/>
          </a:xfrm>
        </p:grpSpPr>
        <p:sp>
          <p:nvSpPr>
            <p:cNvPr id="13" name="Freeform 13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6567170" cy="4815459"/>
            </a:xfrm>
            <a:custGeom>
              <a:avLst/>
              <a:gdLst/>
              <a:ahLst/>
              <a:cxnLst/>
              <a:rect l="l" t="t" r="r" b="b"/>
              <a:pathLst>
                <a:path w="6567170" h="4815459">
                  <a:moveTo>
                    <a:pt x="0" y="193548"/>
                  </a:moveTo>
                  <a:cubicBezTo>
                    <a:pt x="0" y="86614"/>
                    <a:pt x="86614" y="0"/>
                    <a:pt x="193548" y="0"/>
                  </a:cubicBezTo>
                  <a:lnTo>
                    <a:pt x="6373622" y="0"/>
                  </a:lnTo>
                  <a:cubicBezTo>
                    <a:pt x="6480556" y="0"/>
                    <a:pt x="6567170" y="86614"/>
                    <a:pt x="6567170" y="193548"/>
                  </a:cubicBezTo>
                  <a:lnTo>
                    <a:pt x="6567170" y="4621911"/>
                  </a:lnTo>
                  <a:cubicBezTo>
                    <a:pt x="6567170" y="4728845"/>
                    <a:pt x="6480556" y="4815459"/>
                    <a:pt x="6373622" y="4815459"/>
                  </a:cubicBezTo>
                  <a:lnTo>
                    <a:pt x="193548" y="4815459"/>
                  </a:lnTo>
                  <a:cubicBezTo>
                    <a:pt x="86614" y="4815459"/>
                    <a:pt x="0" y="4728845"/>
                    <a:pt x="0" y="46219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>
            <p:custDataLst>
              <p:tags r:id="rId12"/>
            </p:custDataLst>
          </p:nvPr>
        </p:nvSpPr>
        <p:spPr>
          <a:xfrm>
            <a:off x="7057202" y="7844162"/>
            <a:ext cx="4089858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设计思路及亮点</a:t>
            </a:r>
            <a:endParaRPr lang="zh-CN" altLang="en-US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extBox 15"/>
          <p:cNvSpPr txBox="1"/>
          <p:nvPr>
            <p:custDataLst>
              <p:tags r:id="rId13"/>
            </p:custDataLst>
          </p:nvPr>
        </p:nvSpPr>
        <p:spPr>
          <a:xfrm>
            <a:off x="6781800" y="6875145"/>
            <a:ext cx="4641215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流水硬连线</a:t>
            </a: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控制器设计</a:t>
            </a:r>
            <a:endParaRPr lang="zh-CN" altLang="en-US" sz="36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AutoShape 17"/>
          <p:cNvSpPr/>
          <p:nvPr>
            <p:custDataLst>
              <p:tags r:id="rId14"/>
            </p:custDataLst>
          </p:nvPr>
        </p:nvSpPr>
        <p:spPr>
          <a:xfrm>
            <a:off x="7122792" y="7662262"/>
            <a:ext cx="60247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>
            <p:custDataLst>
              <p:tags r:id="rId15"/>
            </p:custDataLst>
          </p:nvPr>
        </p:nvSpPr>
        <p:spPr>
          <a:xfrm>
            <a:off x="10575325" y="5770206"/>
            <a:ext cx="541356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356AFF"/>
                </a:solidFill>
                <a:latin typeface="Montserrat Ultra-Bold" panose="00000900000000000000"/>
              </a:rPr>
              <a:t>03</a:t>
            </a:r>
            <a:endParaRPr lang="en-US" sz="2700">
              <a:solidFill>
                <a:srgbClr val="356AFF"/>
              </a:solidFill>
              <a:latin typeface="Montserrat Ultra-Bold" panose="00000900000000000000"/>
            </a:endParaRPr>
          </a:p>
        </p:txBody>
      </p:sp>
      <p:grpSp>
        <p:nvGrpSpPr>
          <p:cNvPr id="19" name="Group 19"/>
          <p:cNvGrpSpPr/>
          <p:nvPr>
            <p:custDataLst>
              <p:tags r:id="rId16"/>
            </p:custDataLst>
          </p:nvPr>
        </p:nvGrpSpPr>
        <p:grpSpPr>
          <a:xfrm>
            <a:off x="12034377" y="6033018"/>
            <a:ext cx="4925383" cy="3611620"/>
            <a:chOff x="0" y="0"/>
            <a:chExt cx="6567178" cy="4815494"/>
          </a:xfrm>
        </p:grpSpPr>
        <p:sp>
          <p:nvSpPr>
            <p:cNvPr id="20" name="Freeform 20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6567170" cy="4815459"/>
            </a:xfrm>
            <a:custGeom>
              <a:avLst/>
              <a:gdLst/>
              <a:ahLst/>
              <a:cxnLst/>
              <a:rect l="l" t="t" r="r" b="b"/>
              <a:pathLst>
                <a:path w="6567170" h="4815459">
                  <a:moveTo>
                    <a:pt x="0" y="193548"/>
                  </a:moveTo>
                  <a:cubicBezTo>
                    <a:pt x="0" y="86614"/>
                    <a:pt x="86614" y="0"/>
                    <a:pt x="193548" y="0"/>
                  </a:cubicBezTo>
                  <a:lnTo>
                    <a:pt x="6373622" y="0"/>
                  </a:lnTo>
                  <a:cubicBezTo>
                    <a:pt x="6480556" y="0"/>
                    <a:pt x="6567170" y="86614"/>
                    <a:pt x="6567170" y="193548"/>
                  </a:cubicBezTo>
                  <a:lnTo>
                    <a:pt x="6567170" y="4621911"/>
                  </a:lnTo>
                  <a:cubicBezTo>
                    <a:pt x="6567170" y="4728845"/>
                    <a:pt x="6480556" y="4815459"/>
                    <a:pt x="6373622" y="4815459"/>
                  </a:cubicBezTo>
                  <a:lnTo>
                    <a:pt x="193548" y="4815459"/>
                  </a:lnTo>
                  <a:cubicBezTo>
                    <a:pt x="86614" y="4815459"/>
                    <a:pt x="0" y="4728845"/>
                    <a:pt x="0" y="46219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>
            <p:custDataLst>
              <p:tags r:id="rId18"/>
            </p:custDataLst>
          </p:nvPr>
        </p:nvSpPr>
        <p:spPr>
          <a:xfrm>
            <a:off x="12493072" y="8428881"/>
            <a:ext cx="4089858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收获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满满</a:t>
            </a: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2"/>
          <p:cNvSpPr txBox="1"/>
          <p:nvPr>
            <p:custDataLst>
              <p:tags r:id="rId19"/>
            </p:custDataLst>
          </p:nvPr>
        </p:nvSpPr>
        <p:spPr>
          <a:xfrm>
            <a:off x="12475025" y="7472889"/>
            <a:ext cx="3708067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测试、</a:t>
            </a: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分工与总结</a:t>
            </a:r>
            <a:endParaRPr lang="zh-CN" altLang="en-US" sz="36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AutoShape 24"/>
          <p:cNvSpPr/>
          <p:nvPr>
            <p:custDataLst>
              <p:tags r:id="rId20"/>
            </p:custDataLst>
          </p:nvPr>
        </p:nvSpPr>
        <p:spPr>
          <a:xfrm>
            <a:off x="12558663" y="8246982"/>
            <a:ext cx="556810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>
            <p:custDataLst>
              <p:tags r:id="rId21"/>
            </p:custDataLst>
          </p:nvPr>
        </p:nvSpPr>
        <p:spPr>
          <a:xfrm>
            <a:off x="15994364" y="6354925"/>
            <a:ext cx="57502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356AFF"/>
                </a:solidFill>
                <a:latin typeface="Montserrat Ultra-Bold" panose="00000900000000000000"/>
              </a:rPr>
              <a:t>04</a:t>
            </a:r>
            <a:endParaRPr lang="en-US" sz="2700">
              <a:solidFill>
                <a:srgbClr val="356AFF"/>
              </a:solidFill>
              <a:latin typeface="Montserrat Ultra-Bold" panose="00000900000000000000"/>
            </a:endParaRPr>
          </a:p>
        </p:txBody>
      </p:sp>
      <p:sp>
        <p:nvSpPr>
          <p:cNvPr id="26" name="TextBox 26"/>
          <p:cNvSpPr txBox="1"/>
          <p:nvPr>
            <p:custDataLst>
              <p:tags r:id="rId22"/>
            </p:custDataLst>
          </p:nvPr>
        </p:nvSpPr>
        <p:spPr>
          <a:xfrm>
            <a:off x="12509244" y="4343663"/>
            <a:ext cx="4089858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设计思路及亮点</a:t>
            </a:r>
            <a:endParaRPr 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Group 27"/>
          <p:cNvGrpSpPr/>
          <p:nvPr>
            <p:custDataLst>
              <p:tags r:id="rId23"/>
            </p:custDataLst>
          </p:nvPr>
        </p:nvGrpSpPr>
        <p:grpSpPr>
          <a:xfrm>
            <a:off x="6614680" y="1412119"/>
            <a:ext cx="4925384" cy="3611620"/>
            <a:chOff x="0" y="0"/>
            <a:chExt cx="6567178" cy="4815494"/>
          </a:xfrm>
        </p:grpSpPr>
        <p:sp>
          <p:nvSpPr>
            <p:cNvPr id="28" name="Freeform 28"/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6567170" cy="4815459"/>
            </a:xfrm>
            <a:custGeom>
              <a:avLst/>
              <a:gdLst/>
              <a:ahLst/>
              <a:cxnLst/>
              <a:rect l="l" t="t" r="r" b="b"/>
              <a:pathLst>
                <a:path w="6567170" h="4815459">
                  <a:moveTo>
                    <a:pt x="0" y="193548"/>
                  </a:moveTo>
                  <a:cubicBezTo>
                    <a:pt x="0" y="86614"/>
                    <a:pt x="86614" y="0"/>
                    <a:pt x="193548" y="0"/>
                  </a:cubicBezTo>
                  <a:lnTo>
                    <a:pt x="6373622" y="0"/>
                  </a:lnTo>
                  <a:cubicBezTo>
                    <a:pt x="6480556" y="0"/>
                    <a:pt x="6567170" y="86614"/>
                    <a:pt x="6567170" y="193548"/>
                  </a:cubicBezTo>
                  <a:lnTo>
                    <a:pt x="6567170" y="4621911"/>
                  </a:lnTo>
                  <a:cubicBezTo>
                    <a:pt x="6567170" y="4728845"/>
                    <a:pt x="6480556" y="4815459"/>
                    <a:pt x="6373622" y="4815459"/>
                  </a:cubicBezTo>
                  <a:lnTo>
                    <a:pt x="193548" y="4815459"/>
                  </a:lnTo>
                  <a:cubicBezTo>
                    <a:pt x="86614" y="4815459"/>
                    <a:pt x="0" y="4728845"/>
                    <a:pt x="0" y="46219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9"/>
          <p:cNvSpPr txBox="1"/>
          <p:nvPr>
            <p:custDataLst>
              <p:tags r:id="rId25"/>
            </p:custDataLst>
          </p:nvPr>
        </p:nvSpPr>
        <p:spPr>
          <a:xfrm>
            <a:off x="7073376" y="3807983"/>
            <a:ext cx="408985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已完成基础题目基本和拓展功能与拓展</a:t>
            </a: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题目一</a:t>
            </a: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26"/>
            </p:custDataLst>
          </p:nvPr>
        </p:nvSpPr>
        <p:spPr>
          <a:xfrm>
            <a:off x="7055485" y="2851785"/>
            <a:ext cx="4262755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任务目标与完成度</a:t>
            </a:r>
            <a:endParaRPr lang="zh-CN" altLang="en-US" sz="36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AutoShape 32"/>
          <p:cNvSpPr/>
          <p:nvPr>
            <p:custDataLst>
              <p:tags r:id="rId27"/>
            </p:custDataLst>
          </p:nvPr>
        </p:nvSpPr>
        <p:spPr>
          <a:xfrm>
            <a:off x="7138966" y="3626083"/>
            <a:ext cx="536932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>
            <p:custDataLst>
              <p:tags r:id="rId28"/>
            </p:custDataLst>
          </p:nvPr>
        </p:nvSpPr>
        <p:spPr>
          <a:xfrm>
            <a:off x="10626364" y="1734027"/>
            <a:ext cx="4716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356AFF"/>
                </a:solidFill>
                <a:latin typeface="Montserrat Ultra-Bold" panose="00000900000000000000"/>
              </a:rPr>
              <a:t>01</a:t>
            </a:r>
            <a:endParaRPr lang="en-US" sz="2700">
              <a:solidFill>
                <a:srgbClr val="356AFF"/>
              </a:solidFill>
              <a:latin typeface="Montserrat Ultra-Bold" panose="00000900000000000000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403510" y="1724502"/>
            <a:ext cx="4335604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81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93445" y="2931270"/>
            <a:ext cx="2094666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8497B0"/>
                </a:solidFill>
                <a:latin typeface="Montserrat Ultra-Bold" panose="00000900000000000000"/>
              </a:rPr>
              <a:t>CONTENTS</a:t>
            </a:r>
            <a:endParaRPr lang="en-US" sz="2700">
              <a:solidFill>
                <a:srgbClr val="8497B0"/>
              </a:solidFill>
              <a:latin typeface="Montserrat Ultra-Bold" panose="00000900000000000000"/>
            </a:endParaRPr>
          </a:p>
        </p:txBody>
      </p:sp>
      <p:sp>
        <p:nvSpPr>
          <p:cNvPr id="38" name="AutoShape 38"/>
          <p:cNvSpPr/>
          <p:nvPr/>
        </p:nvSpPr>
        <p:spPr>
          <a:xfrm flipV="1">
            <a:off x="1584603" y="3567177"/>
            <a:ext cx="584804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4742740" y="6551644"/>
            <a:ext cx="392338" cy="392338"/>
            <a:chOff x="0" y="0"/>
            <a:chExt cx="523118" cy="52311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23240" cy="523240"/>
            </a:xfrm>
            <a:custGeom>
              <a:avLst/>
              <a:gdLst/>
              <a:ahLst/>
              <a:cxnLst/>
              <a:rect l="l" t="t" r="r" b="b"/>
              <a:pathLst>
                <a:path w="523240" h="523240">
                  <a:moveTo>
                    <a:pt x="0" y="261620"/>
                  </a:moveTo>
                  <a:cubicBezTo>
                    <a:pt x="0" y="117094"/>
                    <a:pt x="117094" y="0"/>
                    <a:pt x="261620" y="0"/>
                  </a:cubicBezTo>
                  <a:cubicBezTo>
                    <a:pt x="406146" y="0"/>
                    <a:pt x="523240" y="117094"/>
                    <a:pt x="523240" y="261620"/>
                  </a:cubicBezTo>
                  <a:cubicBezTo>
                    <a:pt x="523240" y="406146"/>
                    <a:pt x="406146" y="523240"/>
                    <a:pt x="261620" y="523240"/>
                  </a:cubicBezTo>
                  <a:cubicBezTo>
                    <a:pt x="117094" y="523240"/>
                    <a:pt x="0" y="406019"/>
                    <a:pt x="0" y="26162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5310742" y="3894660"/>
            <a:ext cx="569742" cy="569742"/>
            <a:chOff x="0" y="0"/>
            <a:chExt cx="759656" cy="75965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75" name="Freeform 30"/>
          <p:cNvSpPr/>
          <p:nvPr>
            <p:custDataLst>
              <p:tags r:id="rId31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35"/>
          <p:cNvSpPr/>
          <p:nvPr>
            <p:custDataLst>
              <p:tags r:id="rId1"/>
            </p:custDataLst>
          </p:nvPr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120137" y="4702694"/>
            <a:ext cx="881613" cy="881613"/>
            <a:chOff x="0" y="0"/>
            <a:chExt cx="1175484" cy="1175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12" cy="1175512"/>
            </a:xfrm>
            <a:custGeom>
              <a:avLst/>
              <a:gdLst/>
              <a:ahLst/>
              <a:cxnLst/>
              <a:rect l="l" t="t" r="r" b="b"/>
              <a:pathLst>
                <a:path w="1175512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512" y="263144"/>
                    <a:pt x="1175512" y="587756"/>
                  </a:cubicBezTo>
                  <a:cubicBezTo>
                    <a:pt x="1175512" y="912368"/>
                    <a:pt x="912368" y="1175512"/>
                    <a:pt x="587756" y="1175512"/>
                  </a:cubicBez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7739793"/>
            <a:ext cx="4166946" cy="2547208"/>
          </a:xfrm>
          <a:custGeom>
            <a:avLst/>
            <a:gdLst/>
            <a:ahLst/>
            <a:cxnLst/>
            <a:rect l="l" t="t" r="r" b="b"/>
            <a:pathLst>
              <a:path w="4166946" h="2547208">
                <a:moveTo>
                  <a:pt x="0" y="0"/>
                </a:moveTo>
                <a:lnTo>
                  <a:pt x="4166946" y="0"/>
                </a:lnTo>
                <a:lnTo>
                  <a:pt x="4166946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1812" y="7673386"/>
            <a:ext cx="2936188" cy="2613614"/>
          </a:xfrm>
          <a:custGeom>
            <a:avLst/>
            <a:gdLst/>
            <a:ahLst/>
            <a:cxnLst/>
            <a:rect l="l" t="t" r="r" b="b"/>
            <a:pathLst>
              <a:path w="2936188" h="2613614">
                <a:moveTo>
                  <a:pt x="0" y="0"/>
                </a:moveTo>
                <a:lnTo>
                  <a:pt x="2936188" y="0"/>
                </a:lnTo>
                <a:lnTo>
                  <a:pt x="2936188" y="2613614"/>
                </a:lnTo>
                <a:lnTo>
                  <a:pt x="0" y="2613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6348" y="-9525"/>
            <a:ext cx="3491176" cy="2688062"/>
          </a:xfrm>
          <a:custGeom>
            <a:avLst/>
            <a:gdLst/>
            <a:ahLst/>
            <a:cxnLst/>
            <a:rect l="l" t="t" r="r" b="b"/>
            <a:pathLst>
              <a:path w="3491176" h="2688062">
                <a:moveTo>
                  <a:pt x="0" y="0"/>
                </a:moveTo>
                <a:lnTo>
                  <a:pt x="3491177" y="0"/>
                </a:lnTo>
                <a:lnTo>
                  <a:pt x="3491177" y="2688062"/>
                </a:lnTo>
                <a:lnTo>
                  <a:pt x="0" y="2688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81124" y="492074"/>
            <a:ext cx="663678" cy="663678"/>
            <a:chOff x="0" y="0"/>
            <a:chExt cx="884904" cy="884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936" cy="884936"/>
            </a:xfrm>
            <a:custGeom>
              <a:avLst/>
              <a:gdLst/>
              <a:ahLst/>
              <a:cxnLst/>
              <a:rect l="l" t="t" r="r" b="b"/>
              <a:pathLst>
                <a:path w="884936" h="884936">
                  <a:moveTo>
                    <a:pt x="0" y="442468"/>
                  </a:moveTo>
                  <a:cubicBezTo>
                    <a:pt x="0" y="198120"/>
                    <a:pt x="198120" y="0"/>
                    <a:pt x="442468" y="0"/>
                  </a:cubicBezTo>
                  <a:cubicBezTo>
                    <a:pt x="686816" y="0"/>
                    <a:pt x="884936" y="198120"/>
                    <a:pt x="884936" y="442468"/>
                  </a:cubicBezTo>
                  <a:cubicBezTo>
                    <a:pt x="884936" y="686816"/>
                    <a:pt x="686816" y="884936"/>
                    <a:pt x="442468" y="884936"/>
                  </a:cubicBezTo>
                  <a:cubicBezTo>
                    <a:pt x="198120" y="884936"/>
                    <a:pt x="0" y="686816"/>
                    <a:pt x="0" y="442468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63274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45715" y="4944745"/>
            <a:ext cx="14594205" cy="369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zh-CN" altLang="en-US" sz="12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任务目标与完成度</a:t>
            </a:r>
            <a:endParaRPr lang="zh-CN" altLang="en-US" sz="12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14400"/>
              </a:lnSpc>
            </a:pPr>
            <a:endParaRPr lang="zh-CN" altLang="en-US" sz="12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28964" y="2390905"/>
            <a:ext cx="9030070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0"/>
              </a:lnSpc>
            </a:pPr>
            <a:r>
              <a:rPr lang="en-US" sz="17250">
                <a:solidFill>
                  <a:srgbClr val="8497B0"/>
                </a:solidFill>
                <a:latin typeface="Montserrat Ultra-Bold" panose="00000900000000000000"/>
              </a:rPr>
              <a:t>01</a:t>
            </a:r>
            <a:endParaRPr lang="en-US" sz="17250">
              <a:solidFill>
                <a:srgbClr val="8497B0"/>
              </a:solidFill>
              <a:latin typeface="Montserrat Ultra-Bold" panose="000009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0052" y="6863589"/>
            <a:ext cx="7627895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zh-CN" altLang="en-US" sz="27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已完成基础题目与拓展一</a:t>
            </a:r>
            <a:endParaRPr lang="en-US" sz="27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352170" y="2226470"/>
            <a:ext cx="439840" cy="439840"/>
            <a:chOff x="0" y="0"/>
            <a:chExt cx="586454" cy="586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486" cy="586486"/>
            </a:xfrm>
            <a:custGeom>
              <a:avLst/>
              <a:gdLst/>
              <a:ahLst/>
              <a:cxnLst/>
              <a:rect l="l" t="t" r="r" b="b"/>
              <a:pathLst>
                <a:path w="586486" h="586486">
                  <a:moveTo>
                    <a:pt x="0" y="293243"/>
                  </a:moveTo>
                  <a:cubicBezTo>
                    <a:pt x="0" y="131318"/>
                    <a:pt x="131318" y="0"/>
                    <a:pt x="293243" y="0"/>
                  </a:cubicBezTo>
                  <a:cubicBezTo>
                    <a:pt x="455168" y="0"/>
                    <a:pt x="586486" y="131318"/>
                    <a:pt x="586486" y="293243"/>
                  </a:cubicBezTo>
                  <a:cubicBezTo>
                    <a:pt x="586486" y="455168"/>
                    <a:pt x="455168" y="586486"/>
                    <a:pt x="293243" y="586486"/>
                  </a:cubicBezTo>
                  <a:cubicBezTo>
                    <a:pt x="131318" y="586486"/>
                    <a:pt x="0" y="455168"/>
                    <a:pt x="0" y="293243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97742" y="8893346"/>
            <a:ext cx="569742" cy="569742"/>
            <a:chOff x="0" y="0"/>
            <a:chExt cx="759656" cy="759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2919" y="7834312"/>
            <a:ext cx="885825" cy="885825"/>
            <a:chOff x="0" y="0"/>
            <a:chExt cx="1181100" cy="1181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1100" cy="1181100"/>
            </a:xfrm>
            <a:custGeom>
              <a:avLst/>
              <a:gdLst/>
              <a:ahLst/>
              <a:cxnLst/>
              <a:rect l="l" t="t" r="r" b="b"/>
              <a:pathLst>
                <a:path w="1181100" h="1181100">
                  <a:moveTo>
                    <a:pt x="1181100" y="590550"/>
                  </a:move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90" name="Freeform 30"/>
          <p:cNvSpPr/>
          <p:nvPr>
            <p:custDataLst>
              <p:tags r:id="rId12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065632"/>
            <a:ext cx="18288000" cy="2221368"/>
          </a:xfrm>
          <a:custGeom>
            <a:avLst/>
            <a:gdLst/>
            <a:ahLst/>
            <a:cxnLst/>
            <a:rect l="l" t="t" r="r" b="b"/>
            <a:pathLst>
              <a:path w="18288000" h="2221368">
                <a:moveTo>
                  <a:pt x="0" y="0"/>
                </a:moveTo>
                <a:lnTo>
                  <a:pt x="18288000" y="0"/>
                </a:lnTo>
                <a:lnTo>
                  <a:pt x="18288000" y="2221368"/>
                </a:lnTo>
                <a:lnTo>
                  <a:pt x="0" y="222136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3202" y="0"/>
            <a:ext cx="2184798" cy="1882379"/>
          </a:xfrm>
          <a:custGeom>
            <a:avLst/>
            <a:gdLst/>
            <a:ahLst/>
            <a:cxnLst/>
            <a:rect l="l" t="t" r="r" b="b"/>
            <a:pathLst>
              <a:path w="2184798" h="1882379">
                <a:moveTo>
                  <a:pt x="0" y="0"/>
                </a:moveTo>
                <a:lnTo>
                  <a:pt x="2184798" y="0"/>
                </a:lnTo>
                <a:lnTo>
                  <a:pt x="2184798" y="1882379"/>
                </a:lnTo>
                <a:lnTo>
                  <a:pt x="0" y="1882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>
            <p:custDataLst>
              <p:tags r:id="rId5"/>
            </p:custDataLst>
          </p:nvPr>
        </p:nvGrpSpPr>
        <p:grpSpPr>
          <a:xfrm>
            <a:off x="8929138" y="2226470"/>
            <a:ext cx="8208170" cy="2084273"/>
            <a:chOff x="0" y="0"/>
            <a:chExt cx="10944226" cy="2779030"/>
          </a:xfrm>
        </p:grpSpPr>
        <p:sp>
          <p:nvSpPr>
            <p:cNvPr id="7" name="Freeform 7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0944225" cy="2779014"/>
            </a:xfrm>
            <a:custGeom>
              <a:avLst/>
              <a:gdLst/>
              <a:ahLst/>
              <a:cxnLst/>
              <a:rect l="l" t="t" r="r" b="b"/>
              <a:pathLst>
                <a:path w="10944225" h="2779014">
                  <a:moveTo>
                    <a:pt x="0" y="293370"/>
                  </a:moveTo>
                  <a:cubicBezTo>
                    <a:pt x="0" y="131318"/>
                    <a:pt x="131318" y="0"/>
                    <a:pt x="293370" y="0"/>
                  </a:cubicBezTo>
                  <a:lnTo>
                    <a:pt x="10650855" y="0"/>
                  </a:lnTo>
                  <a:cubicBezTo>
                    <a:pt x="10812907" y="0"/>
                    <a:pt x="10944225" y="131318"/>
                    <a:pt x="10944225" y="293370"/>
                  </a:cubicBezTo>
                  <a:lnTo>
                    <a:pt x="10944225" y="2485644"/>
                  </a:lnTo>
                  <a:cubicBezTo>
                    <a:pt x="10944225" y="2647696"/>
                    <a:pt x="10812907" y="2779014"/>
                    <a:pt x="10650855" y="2779014"/>
                  </a:cubicBezTo>
                  <a:lnTo>
                    <a:pt x="293370" y="2779014"/>
                  </a:lnTo>
                  <a:cubicBezTo>
                    <a:pt x="131318" y="2779014"/>
                    <a:pt x="0" y="2647696"/>
                    <a:pt x="0" y="24856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>
            <p:custDataLst>
              <p:tags r:id="rId7"/>
            </p:custDataLst>
          </p:nvPr>
        </p:nvSpPr>
        <p:spPr>
          <a:xfrm>
            <a:off x="9635490" y="2686685"/>
            <a:ext cx="4714875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zh-CN" altLang="en-US" sz="30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顺序硬</a:t>
            </a:r>
            <a:r>
              <a:rPr lang="zh-CN" altLang="en-US" sz="30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连线控制器基本</a:t>
            </a:r>
            <a:r>
              <a:rPr lang="zh-CN" altLang="en-US" sz="30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</a:t>
            </a:r>
            <a:endParaRPr lang="zh-CN" altLang="en-US" sz="30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TextBox 9"/>
          <p:cNvSpPr txBox="1"/>
          <p:nvPr>
            <p:custDataLst>
              <p:tags r:id="rId8"/>
            </p:custDataLst>
          </p:nvPr>
        </p:nvSpPr>
        <p:spPr>
          <a:xfrm>
            <a:off x="9635490" y="3369945"/>
            <a:ext cx="5658485" cy="72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根据设计方案，在实验平台上进行组装、调试并运行成功</a:t>
            </a: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>
            <p:custDataLst>
              <p:tags r:id="rId9"/>
            </p:custDataLst>
          </p:nvPr>
        </p:nvSpPr>
        <p:spPr>
          <a:xfrm>
            <a:off x="15287954" y="2632380"/>
            <a:ext cx="1210227" cy="109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6600">
                <a:solidFill>
                  <a:srgbClr val="356AFF"/>
                </a:solidFill>
                <a:latin typeface="Montserrat Heavy" panose="00000A00000000000000"/>
              </a:rPr>
              <a:t>01</a:t>
            </a:r>
            <a:endParaRPr lang="en-US" sz="6600">
              <a:solidFill>
                <a:srgbClr val="356AFF"/>
              </a:solidFill>
              <a:latin typeface="Montserrat Heavy" panose="00000A00000000000000"/>
            </a:endParaRPr>
          </a:p>
        </p:txBody>
      </p:sp>
      <p:grpSp>
        <p:nvGrpSpPr>
          <p:cNvPr id="11" name="Group 11"/>
          <p:cNvGrpSpPr/>
          <p:nvPr>
            <p:custDataLst>
              <p:tags r:id="rId10"/>
            </p:custDataLst>
          </p:nvPr>
        </p:nvGrpSpPr>
        <p:grpSpPr>
          <a:xfrm>
            <a:off x="8929138" y="4802642"/>
            <a:ext cx="8208170" cy="2084272"/>
            <a:chOff x="0" y="0"/>
            <a:chExt cx="10944226" cy="2779030"/>
          </a:xfrm>
        </p:grpSpPr>
        <p:sp>
          <p:nvSpPr>
            <p:cNvPr id="12" name="Freeform 12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0944225" cy="2779014"/>
            </a:xfrm>
            <a:custGeom>
              <a:avLst/>
              <a:gdLst/>
              <a:ahLst/>
              <a:cxnLst/>
              <a:rect l="l" t="t" r="r" b="b"/>
              <a:pathLst>
                <a:path w="10944225" h="2779014">
                  <a:moveTo>
                    <a:pt x="0" y="293370"/>
                  </a:moveTo>
                  <a:cubicBezTo>
                    <a:pt x="0" y="131318"/>
                    <a:pt x="131318" y="0"/>
                    <a:pt x="293370" y="0"/>
                  </a:cubicBezTo>
                  <a:lnTo>
                    <a:pt x="10650855" y="0"/>
                  </a:lnTo>
                  <a:cubicBezTo>
                    <a:pt x="10812907" y="0"/>
                    <a:pt x="10944225" y="131318"/>
                    <a:pt x="10944225" y="293370"/>
                  </a:cubicBezTo>
                  <a:lnTo>
                    <a:pt x="10944225" y="2485644"/>
                  </a:lnTo>
                  <a:cubicBezTo>
                    <a:pt x="10944225" y="2647696"/>
                    <a:pt x="10812907" y="2779014"/>
                    <a:pt x="10650855" y="2779014"/>
                  </a:cubicBezTo>
                  <a:lnTo>
                    <a:pt x="293370" y="2779014"/>
                  </a:lnTo>
                  <a:cubicBezTo>
                    <a:pt x="131318" y="2779014"/>
                    <a:pt x="0" y="2647696"/>
                    <a:pt x="0" y="2485644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13" name="TextBox 13"/>
          <p:cNvSpPr txBox="1"/>
          <p:nvPr>
            <p:custDataLst>
              <p:tags r:id="rId12"/>
            </p:custDataLst>
          </p:nvPr>
        </p:nvSpPr>
        <p:spPr>
          <a:xfrm>
            <a:off x="9635490" y="5262880"/>
            <a:ext cx="4740910" cy="1015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顺序硬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连线控制器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附加功能</a:t>
            </a:r>
            <a:endParaRPr lang="zh-CN" altLang="en-US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3960"/>
              </a:lnSpc>
            </a:pPr>
            <a:endParaRPr lang="zh-CN" altLang="en-US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13"/>
            </p:custDataLst>
          </p:nvPr>
        </p:nvSpPr>
        <p:spPr>
          <a:xfrm>
            <a:off x="9635546" y="5946279"/>
            <a:ext cx="526005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a.</a:t>
            </a:r>
            <a:r>
              <a:rPr lang="zh-CN" alt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在原指令基础上要求扩指功能</a:t>
            </a:r>
            <a:r>
              <a:rPr 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endParaRPr lang="zh-CN" altLang="en-US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b.</a:t>
            </a:r>
            <a:r>
              <a:rPr lang="zh-CN" alt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r>
              <a:rPr lang="en-US" altLang="zh-CN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指针功能（指针任意执行功能）</a:t>
            </a:r>
            <a:endParaRPr lang="zh-CN" altLang="en-US" sz="1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14"/>
            </p:custDataLst>
          </p:nvPr>
        </p:nvSpPr>
        <p:spPr>
          <a:xfrm>
            <a:off x="15287953" y="5208552"/>
            <a:ext cx="1210227" cy="109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6600">
                <a:solidFill>
                  <a:srgbClr val="FFFFFF"/>
                </a:solidFill>
                <a:latin typeface="Montserrat Heavy" panose="00000A00000000000000"/>
              </a:rPr>
              <a:t>02</a:t>
            </a:r>
            <a:endParaRPr lang="en-US" sz="6600">
              <a:solidFill>
                <a:srgbClr val="FFFFFF"/>
              </a:solidFill>
              <a:latin typeface="Montserrat Heavy" panose="00000A00000000000000"/>
            </a:endParaRPr>
          </a:p>
        </p:txBody>
      </p:sp>
      <p:grpSp>
        <p:nvGrpSpPr>
          <p:cNvPr id="16" name="Group 16"/>
          <p:cNvGrpSpPr/>
          <p:nvPr>
            <p:custDataLst>
              <p:tags r:id="rId15"/>
            </p:custDataLst>
          </p:nvPr>
        </p:nvGrpSpPr>
        <p:grpSpPr>
          <a:xfrm>
            <a:off x="8929138" y="7378814"/>
            <a:ext cx="8208170" cy="2084272"/>
            <a:chOff x="0" y="0"/>
            <a:chExt cx="10944226" cy="2779030"/>
          </a:xfrm>
        </p:grpSpPr>
        <p:sp>
          <p:nvSpPr>
            <p:cNvPr id="17" name="Freeform 17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0944225" cy="2779014"/>
            </a:xfrm>
            <a:custGeom>
              <a:avLst/>
              <a:gdLst/>
              <a:ahLst/>
              <a:cxnLst/>
              <a:rect l="l" t="t" r="r" b="b"/>
              <a:pathLst>
                <a:path w="10944225" h="2779014">
                  <a:moveTo>
                    <a:pt x="0" y="293370"/>
                  </a:moveTo>
                  <a:cubicBezTo>
                    <a:pt x="0" y="131318"/>
                    <a:pt x="131318" y="0"/>
                    <a:pt x="293370" y="0"/>
                  </a:cubicBezTo>
                  <a:lnTo>
                    <a:pt x="10650855" y="0"/>
                  </a:lnTo>
                  <a:cubicBezTo>
                    <a:pt x="10812907" y="0"/>
                    <a:pt x="10944225" y="131318"/>
                    <a:pt x="10944225" y="293370"/>
                  </a:cubicBezTo>
                  <a:lnTo>
                    <a:pt x="10944225" y="2485644"/>
                  </a:lnTo>
                  <a:cubicBezTo>
                    <a:pt x="10944225" y="2647696"/>
                    <a:pt x="10812907" y="2779014"/>
                    <a:pt x="10650855" y="2779014"/>
                  </a:cubicBezTo>
                  <a:lnTo>
                    <a:pt x="293370" y="2779014"/>
                  </a:lnTo>
                  <a:cubicBezTo>
                    <a:pt x="131318" y="2779014"/>
                    <a:pt x="0" y="2647696"/>
                    <a:pt x="0" y="24856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TextBox 18"/>
          <p:cNvSpPr txBox="1"/>
          <p:nvPr>
            <p:custDataLst>
              <p:tags r:id="rId17"/>
            </p:custDataLst>
          </p:nvPr>
        </p:nvSpPr>
        <p:spPr>
          <a:xfrm>
            <a:off x="9635546" y="7838964"/>
            <a:ext cx="4140942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流水硬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连线控制器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18"/>
            </p:custDataLst>
          </p:nvPr>
        </p:nvSpPr>
        <p:spPr>
          <a:xfrm>
            <a:off x="9635546" y="8522451"/>
            <a:ext cx="5260053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  <a:endParaRPr 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9"/>
            </p:custDataLst>
          </p:nvPr>
        </p:nvSpPr>
        <p:spPr>
          <a:xfrm>
            <a:off x="15287954" y="7784724"/>
            <a:ext cx="1210227" cy="109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6600">
                <a:solidFill>
                  <a:srgbClr val="356AFF"/>
                </a:solidFill>
                <a:latin typeface="Montserrat Heavy" panose="00000A00000000000000"/>
              </a:rPr>
              <a:t>03</a:t>
            </a:r>
            <a:endParaRPr lang="en-US" sz="6600">
              <a:solidFill>
                <a:srgbClr val="356AFF"/>
              </a:solidFill>
              <a:latin typeface="Montserrat Heavy" panose="00000A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47792" y="1947937"/>
            <a:ext cx="6237802" cy="20313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</a:t>
            </a:r>
            <a:r>
              <a:rPr lang="zh-CN" altLang="en-US" sz="30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完全独立自主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完成了基础题目的基本和拓展功能与拓展题目一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并且实现和调试了两版不同的代码</a:t>
            </a:r>
            <a:endParaRPr lang="zh-CN" alt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ts val="3960"/>
              </a:lnSpc>
            </a:pP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率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:0%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03510" y="4124753"/>
            <a:ext cx="656047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按照给定数据格式、指令系统和数据通路，根据所提供的器件要求，以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Verilog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设计实现基于硬布线控制器的顺序模型处理器。</a:t>
            </a:r>
            <a:endParaRPr 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870858" y="9135326"/>
            <a:ext cx="441212" cy="441212"/>
            <a:chOff x="0" y="0"/>
            <a:chExt cx="588282" cy="5882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8264" cy="588264"/>
            </a:xfrm>
            <a:custGeom>
              <a:avLst/>
              <a:gdLst/>
              <a:ahLst/>
              <a:cxnLst/>
              <a:rect l="l" t="t" r="r" b="b"/>
              <a:pathLst>
                <a:path w="588264" h="588264">
                  <a:moveTo>
                    <a:pt x="0" y="294132"/>
                  </a:moveTo>
                  <a:cubicBezTo>
                    <a:pt x="0" y="131699"/>
                    <a:pt x="131699" y="0"/>
                    <a:pt x="294132" y="0"/>
                  </a:cubicBezTo>
                  <a:cubicBezTo>
                    <a:pt x="456565" y="0"/>
                    <a:pt x="588264" y="131699"/>
                    <a:pt x="588264" y="294132"/>
                  </a:cubicBezTo>
                  <a:cubicBezTo>
                    <a:pt x="588264" y="456565"/>
                    <a:pt x="456565" y="588264"/>
                    <a:pt x="294132" y="588264"/>
                  </a:cubicBezTo>
                  <a:cubicBezTo>
                    <a:pt x="131699" y="588264"/>
                    <a:pt x="0" y="456565"/>
                    <a:pt x="0" y="2941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4"/>
          <p:cNvSpPr txBox="1"/>
          <p:nvPr>
            <p:custDataLst>
              <p:tags r:id="rId20"/>
            </p:custDataLst>
          </p:nvPr>
        </p:nvSpPr>
        <p:spPr>
          <a:xfrm>
            <a:off x="6134921" y="1025448"/>
            <a:ext cx="601815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任务目标与完成度</a:t>
            </a:r>
            <a:endParaRPr lang="en-US" sz="4800" b="1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25"/>
          <p:cNvSpPr txBox="1"/>
          <p:nvPr>
            <p:custDataLst>
              <p:tags r:id="rId21"/>
            </p:custDataLst>
          </p:nvPr>
        </p:nvSpPr>
        <p:spPr>
          <a:xfrm>
            <a:off x="7010400" y="748665"/>
            <a:ext cx="4180840" cy="2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altLang="zh-CN" sz="1800">
                <a:solidFill>
                  <a:srgbClr val="8497B0"/>
                </a:solidFill>
                <a:latin typeface="Montserrat" panose="00000500000000000000"/>
              </a:rPr>
              <a:t>TEC-8</a:t>
            </a:r>
            <a:r>
              <a:rPr lang="zh-CN" altLang="en-US" sz="1800">
                <a:solidFill>
                  <a:srgbClr val="8497B0"/>
                </a:solidFill>
                <a:latin typeface="Montserrat" panose="00000500000000000000"/>
              </a:rPr>
              <a:t>计算机硬件综合实验系统</a:t>
            </a:r>
            <a:endParaRPr lang="zh-CN" alt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403350" y="4000500"/>
            <a:ext cx="1039495" cy="0"/>
          </a:xfrm>
          <a:prstGeom prst="line">
            <a:avLst/>
          </a:prstGeom>
          <a:ln>
            <a:solidFill>
              <a:srgbClr val="356A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0" name="Freeform 30"/>
          <p:cNvSpPr/>
          <p:nvPr>
            <p:custDataLst>
              <p:tags r:id="rId22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7"/>
          <a:stretch>
            <a:fillRect/>
          </a:stretch>
        </p:blipFill>
        <p:spPr>
          <a:xfrm>
            <a:off x="1600200" y="5710661"/>
            <a:ext cx="6866362" cy="3784293"/>
          </a:xfrm>
          <a:prstGeom prst="roundRect">
            <a:avLst>
              <a:gd name="adj" fmla="val 8530"/>
            </a:avLst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47800" y="5067300"/>
            <a:ext cx="7176135" cy="4759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35"/>
          <p:cNvSpPr/>
          <p:nvPr>
            <p:custDataLst>
              <p:tags r:id="rId1"/>
            </p:custDataLst>
          </p:nvPr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120137" y="4702694"/>
            <a:ext cx="881613" cy="881613"/>
            <a:chOff x="0" y="0"/>
            <a:chExt cx="1175484" cy="1175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12" cy="1175512"/>
            </a:xfrm>
            <a:custGeom>
              <a:avLst/>
              <a:gdLst/>
              <a:ahLst/>
              <a:cxnLst/>
              <a:rect l="l" t="t" r="r" b="b"/>
              <a:pathLst>
                <a:path w="1175512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512" y="263144"/>
                    <a:pt x="1175512" y="587756"/>
                  </a:cubicBezTo>
                  <a:cubicBezTo>
                    <a:pt x="1175512" y="912368"/>
                    <a:pt x="912368" y="1175512"/>
                    <a:pt x="587756" y="1175512"/>
                  </a:cubicBez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7739793"/>
            <a:ext cx="4166946" cy="2547208"/>
          </a:xfrm>
          <a:custGeom>
            <a:avLst/>
            <a:gdLst/>
            <a:ahLst/>
            <a:cxnLst/>
            <a:rect l="l" t="t" r="r" b="b"/>
            <a:pathLst>
              <a:path w="4166946" h="2547208">
                <a:moveTo>
                  <a:pt x="0" y="0"/>
                </a:moveTo>
                <a:lnTo>
                  <a:pt x="4166946" y="0"/>
                </a:lnTo>
                <a:lnTo>
                  <a:pt x="4166946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1812" y="7673386"/>
            <a:ext cx="2936188" cy="2613614"/>
          </a:xfrm>
          <a:custGeom>
            <a:avLst/>
            <a:gdLst/>
            <a:ahLst/>
            <a:cxnLst/>
            <a:rect l="l" t="t" r="r" b="b"/>
            <a:pathLst>
              <a:path w="2936188" h="2613614">
                <a:moveTo>
                  <a:pt x="0" y="0"/>
                </a:moveTo>
                <a:lnTo>
                  <a:pt x="2936188" y="0"/>
                </a:lnTo>
                <a:lnTo>
                  <a:pt x="2936188" y="2613614"/>
                </a:lnTo>
                <a:lnTo>
                  <a:pt x="0" y="2613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6348" y="-9525"/>
            <a:ext cx="3491176" cy="2688062"/>
          </a:xfrm>
          <a:custGeom>
            <a:avLst/>
            <a:gdLst/>
            <a:ahLst/>
            <a:cxnLst/>
            <a:rect l="l" t="t" r="r" b="b"/>
            <a:pathLst>
              <a:path w="3491176" h="2688062">
                <a:moveTo>
                  <a:pt x="0" y="0"/>
                </a:moveTo>
                <a:lnTo>
                  <a:pt x="3491177" y="0"/>
                </a:lnTo>
                <a:lnTo>
                  <a:pt x="3491177" y="2688062"/>
                </a:lnTo>
                <a:lnTo>
                  <a:pt x="0" y="2688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81124" y="492074"/>
            <a:ext cx="663678" cy="663678"/>
            <a:chOff x="0" y="0"/>
            <a:chExt cx="884904" cy="884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936" cy="884936"/>
            </a:xfrm>
            <a:custGeom>
              <a:avLst/>
              <a:gdLst/>
              <a:ahLst/>
              <a:cxnLst/>
              <a:rect l="l" t="t" r="r" b="b"/>
              <a:pathLst>
                <a:path w="884936" h="884936">
                  <a:moveTo>
                    <a:pt x="0" y="442468"/>
                  </a:moveTo>
                  <a:cubicBezTo>
                    <a:pt x="0" y="198120"/>
                    <a:pt x="198120" y="0"/>
                    <a:pt x="442468" y="0"/>
                  </a:cubicBezTo>
                  <a:cubicBezTo>
                    <a:pt x="686816" y="0"/>
                    <a:pt x="884936" y="198120"/>
                    <a:pt x="884936" y="442468"/>
                  </a:cubicBezTo>
                  <a:cubicBezTo>
                    <a:pt x="884936" y="686816"/>
                    <a:pt x="686816" y="884936"/>
                    <a:pt x="442468" y="884936"/>
                  </a:cubicBezTo>
                  <a:cubicBezTo>
                    <a:pt x="198120" y="884936"/>
                    <a:pt x="0" y="686816"/>
                    <a:pt x="0" y="442468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63274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0215" y="4944745"/>
            <a:ext cx="15419705" cy="369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zh-CN" altLang="en-US" sz="12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顺序硬连线控制器设计</a:t>
            </a:r>
            <a:endParaRPr lang="zh-CN" altLang="en-US" sz="12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14400"/>
              </a:lnSpc>
            </a:pPr>
            <a:endParaRPr lang="zh-CN" altLang="en-US" sz="12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28964" y="2390905"/>
            <a:ext cx="9030070" cy="26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0"/>
              </a:lnSpc>
            </a:pPr>
            <a:r>
              <a:rPr lang="en-US" sz="17250">
                <a:solidFill>
                  <a:srgbClr val="8497B0"/>
                </a:solidFill>
                <a:latin typeface="Montserrat Ultra-Bold" panose="00000900000000000000"/>
              </a:rPr>
              <a:t>02</a:t>
            </a:r>
            <a:endParaRPr lang="en-US" sz="17250">
              <a:solidFill>
                <a:srgbClr val="8497B0"/>
              </a:solidFill>
              <a:latin typeface="Montserrat Ultra-Bold" panose="000009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0052" y="6863589"/>
            <a:ext cx="762789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zh-CN" altLang="en-US" sz="27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设计思路及亮点</a:t>
            </a:r>
            <a:endParaRPr lang="zh-CN" altLang="en-US" sz="27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2810"/>
              </a:lnSpc>
            </a:pPr>
            <a:endParaRPr lang="zh-CN" altLang="en-US" sz="27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352170" y="2226470"/>
            <a:ext cx="439840" cy="439840"/>
            <a:chOff x="0" y="0"/>
            <a:chExt cx="586454" cy="586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486" cy="586486"/>
            </a:xfrm>
            <a:custGeom>
              <a:avLst/>
              <a:gdLst/>
              <a:ahLst/>
              <a:cxnLst/>
              <a:rect l="l" t="t" r="r" b="b"/>
              <a:pathLst>
                <a:path w="586486" h="586486">
                  <a:moveTo>
                    <a:pt x="0" y="293243"/>
                  </a:moveTo>
                  <a:cubicBezTo>
                    <a:pt x="0" y="131318"/>
                    <a:pt x="131318" y="0"/>
                    <a:pt x="293243" y="0"/>
                  </a:cubicBezTo>
                  <a:cubicBezTo>
                    <a:pt x="455168" y="0"/>
                    <a:pt x="586486" y="131318"/>
                    <a:pt x="586486" y="293243"/>
                  </a:cubicBezTo>
                  <a:cubicBezTo>
                    <a:pt x="586486" y="455168"/>
                    <a:pt x="455168" y="586486"/>
                    <a:pt x="293243" y="586486"/>
                  </a:cubicBezTo>
                  <a:cubicBezTo>
                    <a:pt x="131318" y="586486"/>
                    <a:pt x="0" y="455168"/>
                    <a:pt x="0" y="293243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97742" y="8893346"/>
            <a:ext cx="569742" cy="569742"/>
            <a:chOff x="0" y="0"/>
            <a:chExt cx="759656" cy="759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2919" y="7834312"/>
            <a:ext cx="885825" cy="885825"/>
            <a:chOff x="0" y="0"/>
            <a:chExt cx="1181100" cy="1181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1100" cy="1181100"/>
            </a:xfrm>
            <a:custGeom>
              <a:avLst/>
              <a:gdLst/>
              <a:ahLst/>
              <a:cxnLst/>
              <a:rect l="l" t="t" r="r" b="b"/>
              <a:pathLst>
                <a:path w="1181100" h="1181100">
                  <a:moveTo>
                    <a:pt x="1181100" y="590550"/>
                  </a:move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90" name="Freeform 30"/>
          <p:cNvSpPr/>
          <p:nvPr>
            <p:custDataLst>
              <p:tags r:id="rId12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5064879"/>
            <a:ext cx="7420527" cy="5222122"/>
          </a:xfrm>
          <a:custGeom>
            <a:avLst/>
            <a:gdLst/>
            <a:ahLst/>
            <a:cxnLst/>
            <a:rect l="l" t="t" r="r" b="b"/>
            <a:pathLst>
              <a:path w="7420527" h="5222122">
                <a:moveTo>
                  <a:pt x="0" y="0"/>
                </a:moveTo>
                <a:lnTo>
                  <a:pt x="7420527" y="0"/>
                </a:lnTo>
                <a:lnTo>
                  <a:pt x="7420527" y="5222123"/>
                </a:lnTo>
                <a:lnTo>
                  <a:pt x="0" y="522212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4837571" y="1"/>
            <a:ext cx="3450431" cy="2967038"/>
          </a:xfrm>
          <a:custGeom>
            <a:avLst/>
            <a:gdLst/>
            <a:ahLst/>
            <a:cxnLst/>
            <a:rect l="l" t="t" r="r" b="b"/>
            <a:pathLst>
              <a:path w="3450431" h="2967038">
                <a:moveTo>
                  <a:pt x="0" y="0"/>
                </a:moveTo>
                <a:lnTo>
                  <a:pt x="3450431" y="0"/>
                </a:lnTo>
                <a:lnTo>
                  <a:pt x="3450431" y="2967038"/>
                </a:lnTo>
                <a:lnTo>
                  <a:pt x="0" y="2967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841443" y="4015389"/>
            <a:ext cx="586083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915524" y="5696487"/>
            <a:ext cx="3336836" cy="3485613"/>
            <a:chOff x="0" y="0"/>
            <a:chExt cx="4449114" cy="46474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9191" cy="4647565"/>
            </a:xfrm>
            <a:custGeom>
              <a:avLst/>
              <a:gdLst/>
              <a:ahLst/>
              <a:cxnLst/>
              <a:rect l="l" t="t" r="r" b="b"/>
              <a:pathLst>
                <a:path w="4449191" h="4647565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3990086" y="0"/>
                  </a:lnTo>
                  <a:cubicBezTo>
                    <a:pt x="4243578" y="0"/>
                    <a:pt x="4449191" y="205486"/>
                    <a:pt x="4449191" y="459105"/>
                  </a:cubicBezTo>
                  <a:lnTo>
                    <a:pt x="4449191" y="4188460"/>
                  </a:lnTo>
                  <a:cubicBezTo>
                    <a:pt x="4449191" y="4441952"/>
                    <a:pt x="4243705" y="4647565"/>
                    <a:pt x="3990086" y="4647565"/>
                  </a:cubicBezTo>
                  <a:lnTo>
                    <a:pt x="459105" y="4647565"/>
                  </a:lnTo>
                  <a:cubicBezTo>
                    <a:pt x="205486" y="4647438"/>
                    <a:pt x="0" y="4441952"/>
                    <a:pt x="0" y="4188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358611" y="7007919"/>
            <a:ext cx="603361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3671077" y="5696487"/>
            <a:ext cx="4389171" cy="3485613"/>
            <a:chOff x="0" y="0"/>
            <a:chExt cx="4449114" cy="46474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9191" cy="4647565"/>
            </a:xfrm>
            <a:custGeom>
              <a:avLst/>
              <a:gdLst/>
              <a:ahLst/>
              <a:cxnLst/>
              <a:rect l="l" t="t" r="r" b="b"/>
              <a:pathLst>
                <a:path w="4449191" h="4647565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3990086" y="0"/>
                  </a:lnTo>
                  <a:cubicBezTo>
                    <a:pt x="4243578" y="0"/>
                    <a:pt x="4449191" y="205486"/>
                    <a:pt x="4449191" y="459105"/>
                  </a:cubicBezTo>
                  <a:lnTo>
                    <a:pt x="4449191" y="4188460"/>
                  </a:lnTo>
                  <a:cubicBezTo>
                    <a:pt x="4449191" y="4441952"/>
                    <a:pt x="4243705" y="4647565"/>
                    <a:pt x="3990086" y="4647565"/>
                  </a:cubicBezTo>
                  <a:lnTo>
                    <a:pt x="459105" y="4647565"/>
                  </a:lnTo>
                  <a:cubicBezTo>
                    <a:pt x="205486" y="4647438"/>
                    <a:pt x="0" y="4441952"/>
                    <a:pt x="0" y="4188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 flipV="1">
            <a:off x="13955601" y="7007919"/>
            <a:ext cx="62090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0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940562" y="8482752"/>
            <a:ext cx="569742" cy="569742"/>
            <a:chOff x="0" y="0"/>
            <a:chExt cx="759656" cy="7596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287000" y="6091614"/>
            <a:ext cx="763621" cy="76362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33145" y="6091680"/>
            <a:ext cx="763621" cy="76362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496877" y="6292233"/>
            <a:ext cx="342595" cy="348294"/>
          </a:xfrm>
          <a:custGeom>
            <a:avLst/>
            <a:gdLst/>
            <a:ahLst/>
            <a:cxnLst/>
            <a:rect l="l" t="t" r="r" b="b"/>
            <a:pathLst>
              <a:path w="342595" h="348294">
                <a:moveTo>
                  <a:pt x="0" y="0"/>
                </a:moveTo>
                <a:lnTo>
                  <a:pt x="342595" y="0"/>
                </a:lnTo>
                <a:lnTo>
                  <a:pt x="342595" y="348294"/>
                </a:lnTo>
                <a:lnTo>
                  <a:pt x="0" y="348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052863" y="6267860"/>
            <a:ext cx="324230" cy="348294"/>
          </a:xfrm>
          <a:custGeom>
            <a:avLst/>
            <a:gdLst/>
            <a:ahLst/>
            <a:cxnLst/>
            <a:rect l="l" t="t" r="r" b="b"/>
            <a:pathLst>
              <a:path w="324230" h="348294">
                <a:moveTo>
                  <a:pt x="0" y="0"/>
                </a:moveTo>
                <a:lnTo>
                  <a:pt x="324230" y="0"/>
                </a:lnTo>
                <a:lnTo>
                  <a:pt x="324230" y="348294"/>
                </a:lnTo>
                <a:lnTo>
                  <a:pt x="0" y="348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134921" y="1025448"/>
            <a:ext cx="601815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思路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45203" y="627473"/>
            <a:ext cx="3597515" cy="5537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2160"/>
              </a:lnSpc>
            </a:pPr>
            <a:r>
              <a:rPr lang="zh-CN" altLang="en-US">
                <a:solidFill>
                  <a:srgbClr val="8497B0"/>
                </a:solidFill>
                <a:latin typeface="Montserrat" panose="00000500000000000000"/>
              </a:rPr>
              <a:t>顺序硬连线控制器设计基本功能</a:t>
            </a:r>
            <a:endParaRPr 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841443" y="2247599"/>
            <a:ext cx="5365041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由于时间紧任务重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为了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保证可靠性</a:t>
            </a:r>
            <a:r>
              <a:rPr lang="en-US" altLang="zh-CN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,</a:t>
            </a: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我们首选了组合逻辑来设计顺序控制器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841490" y="4155925"/>
            <a:ext cx="8218758" cy="108077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810"/>
              </a:lnSpc>
            </a:pPr>
            <a:endParaRPr lang="en-US" sz="1800" dirty="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270322" y="6165147"/>
            <a:ext cx="278257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zh-CN" altLang="en-US" sz="30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zh-CN" altLang="en-US" sz="30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信号组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287079" y="7251119"/>
            <a:ext cx="2934335" cy="180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🔌 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工作模式：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SW[2:0]📟 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指令输入：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IR[7:0]  ⏰ 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时钟信号：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T_clk_3, W_clk[2:0]🔄 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控制信号：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CLR, c, z</a:t>
            </a: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837560" y="6196653"/>
            <a:ext cx="299466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zh-CN" altLang="en-US" sz="30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输出信号组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904677" y="7007919"/>
            <a:ext cx="4227103" cy="43243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810"/>
              </a:lnSpc>
            </a:pP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数据路径：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SBUS, ABUS, MBUS, DRW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寄存器：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LAR, LIR, LPC, LDC, LDZ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存储器：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MEMW, ARINC, SHORT  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运算器：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CIN, PCADD, M, LONG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选择器：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SEL[3:0], S[3:0]</a:t>
            </a:r>
            <a:r>
              <a:rPr lang="zh-CN" alt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系统：</a:t>
            </a:r>
            <a:r>
              <a:rPr lang="en-US" altLang="zh-CN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STOP, SELCTL, PCINC</a:t>
            </a:r>
            <a:endParaRPr lang="zh-CN" alt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0" name="Freeform 30"/>
          <p:cNvSpPr/>
          <p:nvPr>
            <p:custDataLst>
              <p:tags r:id="rId11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pic>
        <p:nvPicPr>
          <p:cNvPr id="5" name="图片 4" descr="post_object_image_15558862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0659" y="3464643"/>
            <a:ext cx="9841443" cy="5717600"/>
          </a:xfrm>
          <a:prstGeom prst="rect">
            <a:avLst/>
          </a:prstGeom>
        </p:spPr>
      </p:pic>
      <p:pic>
        <p:nvPicPr>
          <p:cNvPr id="6" name="图片 5" descr="post_object_image_40716904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41443" y="4155967"/>
            <a:ext cx="6033831" cy="9089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8736539" y="2933880"/>
            <a:ext cx="4195360" cy="10153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 dirty="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对竞争冒险的处理细节</a:t>
            </a:r>
            <a:endParaRPr lang="zh-CN" altLang="en-US" sz="3000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845602" y="3949209"/>
            <a:ext cx="567538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8736627" y="4208120"/>
            <a:ext cx="7836732" cy="180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ST0 (</a:t>
            </a:r>
            <a:r>
              <a:rPr lang="zh-CN" alt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步骤状态标志位</a:t>
            </a: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),</a:t>
            </a:r>
            <a:endParaRPr lang="en-US" altLang="zh-CN" sz="1800">
              <a:solidFill>
                <a:srgbClr val="808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ST </a:t>
            </a:r>
            <a:r>
              <a:rPr lang="zh-CN" alt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状态的</a:t>
            </a: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置位</a:t>
            </a: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（从</a:t>
            </a: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变为</a:t>
            </a: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）操作在</a:t>
            </a: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 SST </a:t>
            </a:r>
            <a:r>
              <a:rPr lang="zh-CN" alt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信号为高电平的前提下，等待</a:t>
            </a: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 T_clk_3 </a:t>
            </a:r>
            <a:r>
              <a:rPr lang="zh-CN" alt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1800" b="1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下降沿</a:t>
            </a:r>
            <a:r>
              <a:rPr lang="zh-CN" alt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到来时才会发生。</a:t>
            </a: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800">
              <a:solidFill>
                <a:srgbClr val="808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SST0</a:t>
            </a:r>
            <a:r>
              <a:rPr lang="zh-CN" alt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是一个一次性的置位命令，用于触发</a:t>
            </a: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ST0</a:t>
            </a:r>
            <a:r>
              <a:rPr lang="zh-CN" alt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这个步骤状态标志位的翻转，从而在手动模式下将一个操作分解成先后两个步骤来执行。</a:t>
            </a:r>
            <a:r>
              <a:rPr lang="en-US" altLang="zh-CN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sz="1800">
              <a:solidFill>
                <a:srgbClr val="8080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6271765" y="5796466"/>
            <a:ext cx="569742" cy="569742"/>
            <a:chOff x="0" y="0"/>
            <a:chExt cx="759656" cy="7596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0" name="Freeform 30"/>
          <p:cNvSpPr/>
          <p:nvPr>
            <p:custDataLst>
              <p:tags r:id="rId5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7"/>
            </p:custDataLst>
          </p:nvPr>
        </p:nvSpPr>
        <p:spPr>
          <a:xfrm>
            <a:off x="5480350" y="1023313"/>
            <a:ext cx="8257237" cy="14770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5760"/>
              </a:lnSpc>
            </a:pP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自己纯手搓的</a:t>
            </a:r>
            <a:r>
              <a:rPr lang="en-US" altLang="zh-CN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Verilog(</a:t>
            </a: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无</a:t>
            </a:r>
            <a:r>
              <a:rPr lang="en-US" altLang="zh-CN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AI)</a:t>
            </a: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TextBox 25"/>
          <p:cNvSpPr txBox="1"/>
          <p:nvPr>
            <p:custDataLst>
              <p:tags r:id="rId8"/>
            </p:custDataLst>
          </p:nvPr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endParaRPr 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  <p:pic>
        <p:nvPicPr>
          <p:cNvPr id="21" name="图片 20" descr="post_object_image_13206876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86" y="1422204"/>
            <a:ext cx="7858400" cy="6586420"/>
          </a:xfrm>
          <a:prstGeom prst="rect">
            <a:avLst/>
          </a:prstGeom>
        </p:spPr>
      </p:pic>
      <p:pic>
        <p:nvPicPr>
          <p:cNvPr id="24" name="图片 23" descr="post_object_image_2296436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7355422"/>
            <a:ext cx="12801600" cy="2209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345203" y="627473"/>
            <a:ext cx="3597515" cy="5537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2160"/>
              </a:lnSpc>
            </a:pPr>
            <a:r>
              <a:rPr lang="zh-CN" altLang="en-US">
                <a:solidFill>
                  <a:srgbClr val="8497B0"/>
                </a:solidFill>
                <a:latin typeface="Montserrat" panose="00000500000000000000"/>
              </a:rPr>
              <a:t>顺序硬连线控制器设计基础功能</a:t>
            </a:r>
            <a:endParaRPr 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482" y="8823494"/>
            <a:ext cx="1713174" cy="1064875"/>
          </a:xfrm>
          <a:custGeom>
            <a:avLst/>
            <a:gdLst/>
            <a:ahLst/>
            <a:cxnLst/>
            <a:rect l="l" t="t" r="r" b="b"/>
            <a:pathLst>
              <a:path w="1713174" h="1064875">
                <a:moveTo>
                  <a:pt x="0" y="0"/>
                </a:moveTo>
                <a:lnTo>
                  <a:pt x="1713174" y="0"/>
                </a:lnTo>
                <a:lnTo>
                  <a:pt x="1713174" y="1064875"/>
                </a:lnTo>
                <a:lnTo>
                  <a:pt x="0" y="10648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41406" y="-9525"/>
            <a:ext cx="2956119" cy="2509032"/>
          </a:xfrm>
          <a:custGeom>
            <a:avLst/>
            <a:gdLst/>
            <a:ahLst/>
            <a:cxnLst/>
            <a:rect l="l" t="t" r="r" b="b"/>
            <a:pathLst>
              <a:path w="2956119" h="2509032">
                <a:moveTo>
                  <a:pt x="0" y="0"/>
                </a:moveTo>
                <a:lnTo>
                  <a:pt x="2956119" y="0"/>
                </a:lnTo>
                <a:lnTo>
                  <a:pt x="2956119" y="2509032"/>
                </a:lnTo>
                <a:lnTo>
                  <a:pt x="0" y="2509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0634" y="2226470"/>
            <a:ext cx="7265193" cy="7236618"/>
            <a:chOff x="0" y="0"/>
            <a:chExt cx="9686924" cy="9648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86925" cy="9648825"/>
            </a:xfrm>
            <a:custGeom>
              <a:avLst/>
              <a:gdLst/>
              <a:ahLst/>
              <a:cxnLst/>
              <a:rect l="l" t="t" r="r" b="b"/>
              <a:pathLst>
                <a:path w="9686925" h="9648825">
                  <a:moveTo>
                    <a:pt x="0" y="718312"/>
                  </a:moveTo>
                  <a:cubicBezTo>
                    <a:pt x="0" y="321564"/>
                    <a:pt x="321564" y="0"/>
                    <a:pt x="718312" y="0"/>
                  </a:cubicBezTo>
                  <a:lnTo>
                    <a:pt x="8968613" y="0"/>
                  </a:lnTo>
                  <a:cubicBezTo>
                    <a:pt x="9365234" y="0"/>
                    <a:pt x="9686925" y="321564"/>
                    <a:pt x="9686925" y="718312"/>
                  </a:cubicBezTo>
                  <a:lnTo>
                    <a:pt x="9686925" y="8930513"/>
                  </a:lnTo>
                  <a:cubicBezTo>
                    <a:pt x="9686925" y="9327134"/>
                    <a:pt x="9365361" y="9648825"/>
                    <a:pt x="8968613" y="9648825"/>
                  </a:cubicBezTo>
                  <a:lnTo>
                    <a:pt x="718312" y="9648825"/>
                  </a:lnTo>
                  <a:cubicBezTo>
                    <a:pt x="321564" y="9648825"/>
                    <a:pt x="0" y="9327261"/>
                    <a:pt x="0" y="893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235443" y="2931108"/>
            <a:ext cx="5365041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文字是您思想的提炼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73543" y="2691522"/>
            <a:ext cx="2754705" cy="30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Click to add a subtitle</a:t>
            </a:r>
            <a:endParaRPr lang="en-US" sz="1575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304748" y="4268490"/>
            <a:ext cx="60075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9144002" y="6226628"/>
            <a:ext cx="3810000" cy="3236458"/>
            <a:chOff x="0" y="0"/>
            <a:chExt cx="5080000" cy="43152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0000" cy="4315333"/>
            </a:xfrm>
            <a:custGeom>
              <a:avLst/>
              <a:gdLst/>
              <a:ahLst/>
              <a:cxnLst/>
              <a:rect l="l" t="t" r="r" b="b"/>
              <a:pathLst>
                <a:path w="5080000" h="4315333">
                  <a:moveTo>
                    <a:pt x="0" y="347218"/>
                  </a:moveTo>
                  <a:cubicBezTo>
                    <a:pt x="0" y="155448"/>
                    <a:pt x="155448" y="0"/>
                    <a:pt x="347218" y="0"/>
                  </a:cubicBezTo>
                  <a:lnTo>
                    <a:pt x="4732782" y="0"/>
                  </a:lnTo>
                  <a:cubicBezTo>
                    <a:pt x="4924552" y="0"/>
                    <a:pt x="5080000" y="155448"/>
                    <a:pt x="5080000" y="347218"/>
                  </a:cubicBezTo>
                  <a:lnTo>
                    <a:pt x="5080000" y="3968115"/>
                  </a:lnTo>
                  <a:cubicBezTo>
                    <a:pt x="5080000" y="4159885"/>
                    <a:pt x="4924552" y="4315333"/>
                    <a:pt x="4732782" y="4315333"/>
                  </a:cubicBezTo>
                  <a:lnTo>
                    <a:pt x="347218" y="4315333"/>
                  </a:lnTo>
                  <a:cubicBezTo>
                    <a:pt x="155448" y="4315333"/>
                    <a:pt x="0" y="4159885"/>
                    <a:pt x="0" y="39681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146" y="6209282"/>
            <a:ext cx="2515711" cy="251571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384467" y="7217551"/>
            <a:ext cx="132906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40%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947642" y="8495366"/>
            <a:ext cx="2202720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  <a:endParaRPr lang="en-US" sz="3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589" y="2415506"/>
            <a:ext cx="7427285" cy="7026929"/>
          </a:xfrm>
          <a:prstGeom prst="rect">
            <a:avLst/>
          </a:prstGeom>
        </p:spPr>
      </p:pic>
      <p:sp>
        <p:nvSpPr>
          <p:cNvPr id="190" name="Freeform 30"/>
          <p:cNvSpPr/>
          <p:nvPr>
            <p:custDataLst>
              <p:tags r:id="rId7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9" name="TextBox 24"/>
          <p:cNvSpPr txBox="1"/>
          <p:nvPr>
            <p:custDataLst>
              <p:tags r:id="rId9"/>
            </p:custDataLst>
          </p:nvPr>
        </p:nvSpPr>
        <p:spPr>
          <a:xfrm>
            <a:off x="6134921" y="1025448"/>
            <a:ext cx="601815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拓展</a:t>
            </a:r>
            <a:r>
              <a:rPr lang="zh-CN" alt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功能</a:t>
            </a:r>
            <a:r>
              <a:rPr 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具体实现</a:t>
            </a:r>
            <a:endParaRPr lang="en-US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TextBox 25"/>
          <p:cNvSpPr txBox="1"/>
          <p:nvPr/>
        </p:nvSpPr>
        <p:spPr>
          <a:xfrm>
            <a:off x="7345203" y="627473"/>
            <a:ext cx="3597515" cy="5537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2160"/>
              </a:lnSpc>
            </a:pPr>
            <a:r>
              <a:rPr lang="zh-CN" altLang="en-US">
                <a:solidFill>
                  <a:srgbClr val="8497B0"/>
                </a:solidFill>
                <a:latin typeface="Montserrat" panose="00000500000000000000"/>
              </a:rPr>
              <a:t>顺序硬连线控制器设计拓展功能</a:t>
            </a:r>
            <a:endParaRPr lang="en-US" sz="1800">
              <a:solidFill>
                <a:srgbClr val="8497B0"/>
              </a:solidFill>
              <a:latin typeface="Montserrat" panose="00000500000000000000"/>
            </a:endParaRPr>
          </a:p>
        </p:txBody>
      </p:sp>
      <p:pic>
        <p:nvPicPr>
          <p:cNvPr id="23" name="图片 22" descr="post_object_image_16416963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0603" y="4077018"/>
            <a:ext cx="11771964" cy="6210062"/>
          </a:xfrm>
          <a:prstGeom prst="rect">
            <a:avLst/>
          </a:prstGeom>
        </p:spPr>
      </p:pic>
      <p:pic>
        <p:nvPicPr>
          <p:cNvPr id="26" name="图片 25" descr="post_object_image_27119329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515" y="1763970"/>
            <a:ext cx="18490130" cy="27652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35"/>
          <p:cNvSpPr/>
          <p:nvPr>
            <p:custDataLst>
              <p:tags r:id="rId1"/>
            </p:custDataLst>
          </p:nvPr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120137" y="4702694"/>
            <a:ext cx="881613" cy="881613"/>
            <a:chOff x="0" y="0"/>
            <a:chExt cx="1175484" cy="1175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12" cy="1175512"/>
            </a:xfrm>
            <a:custGeom>
              <a:avLst/>
              <a:gdLst/>
              <a:ahLst/>
              <a:cxnLst/>
              <a:rect l="l" t="t" r="r" b="b"/>
              <a:pathLst>
                <a:path w="1175512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512" y="263144"/>
                    <a:pt x="1175512" y="587756"/>
                  </a:cubicBezTo>
                  <a:cubicBezTo>
                    <a:pt x="1175512" y="912368"/>
                    <a:pt x="912368" y="1175512"/>
                    <a:pt x="587756" y="1175512"/>
                  </a:cubicBez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7739793"/>
            <a:ext cx="4166946" cy="2547208"/>
          </a:xfrm>
          <a:custGeom>
            <a:avLst/>
            <a:gdLst/>
            <a:ahLst/>
            <a:cxnLst/>
            <a:rect l="l" t="t" r="r" b="b"/>
            <a:pathLst>
              <a:path w="4166946" h="2547208">
                <a:moveTo>
                  <a:pt x="0" y="0"/>
                </a:moveTo>
                <a:lnTo>
                  <a:pt x="4166946" y="0"/>
                </a:lnTo>
                <a:lnTo>
                  <a:pt x="4166946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1812" y="7673386"/>
            <a:ext cx="2936188" cy="2613614"/>
          </a:xfrm>
          <a:custGeom>
            <a:avLst/>
            <a:gdLst/>
            <a:ahLst/>
            <a:cxnLst/>
            <a:rect l="l" t="t" r="r" b="b"/>
            <a:pathLst>
              <a:path w="2936188" h="2613614">
                <a:moveTo>
                  <a:pt x="0" y="0"/>
                </a:moveTo>
                <a:lnTo>
                  <a:pt x="2936188" y="0"/>
                </a:lnTo>
                <a:lnTo>
                  <a:pt x="2936188" y="2613614"/>
                </a:lnTo>
                <a:lnTo>
                  <a:pt x="0" y="2613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6348" y="-9525"/>
            <a:ext cx="3491176" cy="2688062"/>
          </a:xfrm>
          <a:custGeom>
            <a:avLst/>
            <a:gdLst/>
            <a:ahLst/>
            <a:cxnLst/>
            <a:rect l="l" t="t" r="r" b="b"/>
            <a:pathLst>
              <a:path w="3491176" h="2688062">
                <a:moveTo>
                  <a:pt x="0" y="0"/>
                </a:moveTo>
                <a:lnTo>
                  <a:pt x="3491177" y="0"/>
                </a:lnTo>
                <a:lnTo>
                  <a:pt x="3491177" y="2688062"/>
                </a:lnTo>
                <a:lnTo>
                  <a:pt x="0" y="2688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81124" y="492074"/>
            <a:ext cx="663678" cy="663678"/>
            <a:chOff x="0" y="0"/>
            <a:chExt cx="884904" cy="884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936" cy="884936"/>
            </a:xfrm>
            <a:custGeom>
              <a:avLst/>
              <a:gdLst/>
              <a:ahLst/>
              <a:cxnLst/>
              <a:rect l="l" t="t" r="r" b="b"/>
              <a:pathLst>
                <a:path w="884936" h="884936">
                  <a:moveTo>
                    <a:pt x="0" y="442468"/>
                  </a:moveTo>
                  <a:cubicBezTo>
                    <a:pt x="0" y="198120"/>
                    <a:pt x="198120" y="0"/>
                    <a:pt x="442468" y="0"/>
                  </a:cubicBezTo>
                  <a:cubicBezTo>
                    <a:pt x="686816" y="0"/>
                    <a:pt x="884936" y="198120"/>
                    <a:pt x="884936" y="442468"/>
                  </a:cubicBezTo>
                  <a:cubicBezTo>
                    <a:pt x="884936" y="686816"/>
                    <a:pt x="686816" y="884936"/>
                    <a:pt x="442468" y="884936"/>
                  </a:cubicBezTo>
                  <a:cubicBezTo>
                    <a:pt x="198120" y="884936"/>
                    <a:pt x="0" y="686816"/>
                    <a:pt x="0" y="442468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63274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0215" y="4944745"/>
            <a:ext cx="15419705" cy="369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zh-CN" altLang="en-US" sz="12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流水硬连线控制器设计</a:t>
            </a:r>
            <a:endParaRPr lang="zh-CN" altLang="en-US" sz="12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14400"/>
              </a:lnSpc>
            </a:pPr>
            <a:endParaRPr lang="zh-CN" altLang="en-US" sz="1200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28964" y="2390905"/>
            <a:ext cx="9030070" cy="26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0"/>
              </a:lnSpc>
            </a:pPr>
            <a:r>
              <a:rPr lang="en-US" sz="17250">
                <a:solidFill>
                  <a:srgbClr val="8497B0"/>
                </a:solidFill>
                <a:latin typeface="Montserrat Ultra-Bold" panose="00000900000000000000"/>
              </a:rPr>
              <a:t>0</a:t>
            </a:r>
            <a:r>
              <a:rPr lang="en-US" altLang="zh-CN" sz="17250">
                <a:solidFill>
                  <a:srgbClr val="8497B0"/>
                </a:solidFill>
                <a:latin typeface="Montserrat Ultra-Bold" panose="00000900000000000000"/>
                <a:cs typeface="Arial" panose="020B0604020202020204" pitchFamily="34" charset="0"/>
              </a:rPr>
              <a:t>3</a:t>
            </a:r>
            <a:endParaRPr lang="en-US" sz="17250">
              <a:solidFill>
                <a:srgbClr val="8497B0"/>
              </a:solidFill>
              <a:latin typeface="Montserrat Ultra-Bold" panose="000009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0052" y="6863589"/>
            <a:ext cx="762789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zh-CN" altLang="en-US" sz="27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设计思路及亮点</a:t>
            </a:r>
            <a:endParaRPr lang="zh-CN" altLang="en-US" sz="27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2810"/>
              </a:lnSpc>
            </a:pPr>
            <a:endParaRPr lang="zh-CN" altLang="en-US" sz="27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352170" y="2226470"/>
            <a:ext cx="439840" cy="439840"/>
            <a:chOff x="0" y="0"/>
            <a:chExt cx="586454" cy="586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486" cy="586486"/>
            </a:xfrm>
            <a:custGeom>
              <a:avLst/>
              <a:gdLst/>
              <a:ahLst/>
              <a:cxnLst/>
              <a:rect l="l" t="t" r="r" b="b"/>
              <a:pathLst>
                <a:path w="586486" h="586486">
                  <a:moveTo>
                    <a:pt x="0" y="293243"/>
                  </a:moveTo>
                  <a:cubicBezTo>
                    <a:pt x="0" y="131318"/>
                    <a:pt x="131318" y="0"/>
                    <a:pt x="293243" y="0"/>
                  </a:cubicBezTo>
                  <a:cubicBezTo>
                    <a:pt x="455168" y="0"/>
                    <a:pt x="586486" y="131318"/>
                    <a:pt x="586486" y="293243"/>
                  </a:cubicBezTo>
                  <a:cubicBezTo>
                    <a:pt x="586486" y="455168"/>
                    <a:pt x="455168" y="586486"/>
                    <a:pt x="293243" y="586486"/>
                  </a:cubicBezTo>
                  <a:cubicBezTo>
                    <a:pt x="131318" y="586486"/>
                    <a:pt x="0" y="455168"/>
                    <a:pt x="0" y="293243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97742" y="8893346"/>
            <a:ext cx="569742" cy="569742"/>
            <a:chOff x="0" y="0"/>
            <a:chExt cx="759656" cy="759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2919" y="7834312"/>
            <a:ext cx="885825" cy="885825"/>
            <a:chOff x="0" y="0"/>
            <a:chExt cx="1181100" cy="1181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1100" cy="1181100"/>
            </a:xfrm>
            <a:custGeom>
              <a:avLst/>
              <a:gdLst/>
              <a:ahLst/>
              <a:cxnLst/>
              <a:rect l="l" t="t" r="r" b="b"/>
              <a:pathLst>
                <a:path w="1181100" h="1181100">
                  <a:moveTo>
                    <a:pt x="1181100" y="590550"/>
                  </a:move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90" name="Freeform 30"/>
          <p:cNvSpPr/>
          <p:nvPr>
            <p:custDataLst>
              <p:tags r:id="rId12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11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12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13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14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15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16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17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18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19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2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20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21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22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23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24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25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30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1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2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3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4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5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6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7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8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9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40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1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2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3.xml><?xml version="1.0" encoding="utf-8"?>
<p:tagLst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COMMONDATA" val="eyJoZGlkIjoiZTNiMmJjMGUyMDNhMGI0MjllZTc4OTE3ODRjOTBjMWQifQ=="/>
</p:tagLst>
</file>

<file path=ppt/tags/tag8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ags/tag9.xml><?xml version="1.0" encoding="utf-8"?>
<p:tagLst xmlns:p="http://schemas.openxmlformats.org/presentationml/2006/main">
  <p:tag name="KSO_WM_DIAGRAM_VIRTUALLY_FRAME" val="{&quot;height&quot;:648.229842519685,&quot;left&quot;:519.5674015748032,&quot;top&quot;:111.19047244094489,&quot;width&quot;:828.382598425196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2259</Words>
  <Application>WPS 演示</Application>
  <PresentationFormat>自定义</PresentationFormat>
  <Paragraphs>276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Montserrat Ultra-Bold</vt:lpstr>
      <vt:lpstr>思源黑体</vt:lpstr>
      <vt:lpstr>黑体</vt:lpstr>
      <vt:lpstr>Wingdings</vt:lpstr>
      <vt:lpstr>微软雅黑</vt:lpstr>
      <vt:lpstr>Montserrat Heavy</vt:lpstr>
      <vt:lpstr>Montserrat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蓝色简约商业计划书演示文稿</dc:title>
  <dc:creator>唐玉婵</dc:creator>
  <cp:lastModifiedBy>魏生辉</cp:lastModifiedBy>
  <cp:revision>1</cp:revision>
  <dcterms:created xsi:type="dcterms:W3CDTF">2025-07-03T02:26:37Z</dcterms:created>
  <dcterms:modified xsi:type="dcterms:W3CDTF">2025-07-03T02:26:38Z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03467525F83D4D8EA1F2379D158D238E_13</vt:lpwstr>
  </property>
  <property fmtid="{D5CDD505-2E9C-101B-9397-08002B2CF9AE}" pid="3" name="KSOProductBuildVer">
    <vt:lpwstr>2052-12.1.0.20305</vt:lpwstr>
  </property>
</Properties>
</file>